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sldIdLst>
    <p:sldId id="258" r:id="rId5"/>
    <p:sldId id="288" r:id="rId6"/>
    <p:sldId id="289" r:id="rId7"/>
    <p:sldId id="290" r:id="rId8"/>
    <p:sldId id="291" r:id="rId9"/>
    <p:sldId id="287" r:id="rId10"/>
    <p:sldId id="267" r:id="rId11"/>
    <p:sldId id="280" r:id="rId12"/>
    <p:sldId id="268" r:id="rId13"/>
    <p:sldId id="285" r:id="rId14"/>
    <p:sldId id="284" r:id="rId15"/>
    <p:sldId id="286" r:id="rId16"/>
    <p:sldId id="281" r:id="rId17"/>
    <p:sldId id="269" r:id="rId18"/>
    <p:sldId id="279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Bahnschrift" panose="020B0502040204020203" pitchFamily="34" charset="0"/>
      <p:regular r:id="rId30"/>
      <p:bold r:id="rId31"/>
    </p:embeddedFont>
    <p:embeddedFont>
      <p:font typeface="Open Sans" panose="020B0606030504020204" pitchFamily="34" charset="0"/>
      <p:regular r:id="rId32"/>
      <p:bold r:id="rId33"/>
    </p:embeddedFont>
    <p:embeddedFont>
      <p:font typeface="Arial Black" panose="020B0A04020102020204" pitchFamily="34" charset="0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upil-facing slides" id="{4CD2C031-5951-4C6B-A459-6ACD3B029F35}">
          <p14:sldIdLst>
            <p14:sldId id="258"/>
            <p14:sldId id="288"/>
            <p14:sldId id="289"/>
            <p14:sldId id="290"/>
            <p14:sldId id="291"/>
            <p14:sldId id="287"/>
            <p14:sldId id="267"/>
            <p14:sldId id="280"/>
            <p14:sldId id="268"/>
            <p14:sldId id="285"/>
            <p14:sldId id="284"/>
            <p14:sldId id="286"/>
            <p14:sldId id="281"/>
            <p14:sldId id="269"/>
            <p14:sldId id="279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ence Ackland" initials="FA" lastIdx="16" clrIdx="0">
    <p:extLst>
      <p:ext uri="{19B8F6BF-5375-455C-9EA6-DF929625EA0E}">
        <p15:presenceInfo xmlns:p15="http://schemas.microsoft.com/office/powerpoint/2012/main" userId="S::florence@pshe-association.org.uk::4fb6b414-8ee9-4dd4-af5a-4d2d97910631" providerId="AD"/>
      </p:ext>
    </p:extLst>
  </p:cmAuthor>
  <p:cmAuthor id="2" name="Jenny Fox" initials="JF" lastIdx="6" clrIdx="1">
    <p:extLst>
      <p:ext uri="{19B8F6BF-5375-455C-9EA6-DF929625EA0E}">
        <p15:presenceInfo xmlns:p15="http://schemas.microsoft.com/office/powerpoint/2012/main" userId="Jenny Fo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C"/>
    <a:srgbClr val="9DDCFF"/>
    <a:srgbClr val="1C0039"/>
    <a:srgbClr val="C7E9F7"/>
    <a:srgbClr val="0563C1"/>
    <a:srgbClr val="55406B"/>
    <a:srgbClr val="746386"/>
    <a:srgbClr val="8D7F9C"/>
    <a:srgbClr val="D1F2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an Miller" userId="8b37be82-edc0-4999-995a-d91d7fe15a97" providerId="ADAL" clId="{9458A3C6-1DA2-4C4B-83FE-1C7BBAE642C1}"/>
    <pc:docChg chg="modSld">
      <pc:chgData name="Bethan Miller" userId="8b37be82-edc0-4999-995a-d91d7fe15a97" providerId="ADAL" clId="{9458A3C6-1DA2-4C4B-83FE-1C7BBAE642C1}" dt="2022-04-28T12:59:20.375" v="6" actId="20577"/>
      <pc:docMkLst>
        <pc:docMk/>
      </pc:docMkLst>
      <pc:sldChg chg="modSp">
        <pc:chgData name="Bethan Miller" userId="8b37be82-edc0-4999-995a-d91d7fe15a97" providerId="ADAL" clId="{9458A3C6-1DA2-4C4B-83FE-1C7BBAE642C1}" dt="2022-04-28T12:59:20.375" v="6" actId="20577"/>
        <pc:sldMkLst>
          <pc:docMk/>
          <pc:sldMk cId="1483295703" sldId="274"/>
        </pc:sldMkLst>
        <pc:spChg chg="mod">
          <ac:chgData name="Bethan Miller" userId="8b37be82-edc0-4999-995a-d91d7fe15a97" providerId="ADAL" clId="{9458A3C6-1DA2-4C4B-83FE-1C7BBAE642C1}" dt="2022-04-28T12:59:20.375" v="6" actId="20577"/>
          <ac:spMkLst>
            <pc:docMk/>
            <pc:sldMk cId="1483295703" sldId="274"/>
            <ac:spMk id="5" creationId="{8DDD1FDD-3E23-4A6B-A9FE-826DC17AAB78}"/>
          </ac:spMkLst>
        </pc:spChg>
      </pc:sldChg>
    </pc:docChg>
  </pc:docChgLst>
  <pc:docChgLst>
    <pc:chgData name="Florence Ackland" userId="4fb6b414-8ee9-4dd4-af5a-4d2d97910631" providerId="ADAL" clId="{7381CEBC-50B8-4707-A7EF-72FFFD016D40}"/>
  </pc:docChgLst>
  <pc:docChgLst>
    <pc:chgData name="Sam Harvey" userId="131bea9f-501f-4250-ab16-d38b7adfd620" providerId="ADAL" clId="{D7C5EBAE-A80A-42FE-8151-CEE7EBE5FD1A}"/>
  </pc:docChgLst>
  <pc:docChgLst>
    <pc:chgData name="Florence Ackland" userId="4fb6b414-8ee9-4dd4-af5a-4d2d97910631" providerId="ADAL" clId="{E376B5BF-5A84-4C02-83EA-64D3B5C347EC}"/>
  </pc:docChgLst>
  <pc:docChgLst>
    <pc:chgData name="Florence Ackland" userId="4fb6b414-8ee9-4dd4-af5a-4d2d97910631" providerId="ADAL" clId="{3B5BE0FE-C7B1-4853-A89F-9854F5349909}"/>
  </pc:docChgLst>
  <pc:docChgLst>
    <pc:chgData name="Florence Ackland" userId="4fb6b414-8ee9-4dd4-af5a-4d2d97910631" providerId="ADAL" clId="{7A448677-53B4-4B73-A5AF-772B76CA2230}"/>
  </pc:docChgLst>
  <pc:docChgLst>
    <pc:chgData name="Florence Ackland" userId="4fb6b414-8ee9-4dd4-af5a-4d2d97910631" providerId="ADAL" clId="{BEF12889-3007-4834-B189-4DAF6A87DD29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79582-74A7-493B-910F-C42ADD960C46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7C77A-882F-482B-9AA7-DF5C431D1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25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Staff should go through this slide and create a group agreement in the first RSHE lesson of the</a:t>
            </a:r>
            <a:r>
              <a:rPr lang="en-GB" baseline="0" dirty="0" smtClean="0"/>
              <a:t> academic year. It is recommended that this is done in the following way: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baseline="0" dirty="0" smtClean="0"/>
              <a:t>Discuss and agree as a group. Teacher creates the document in the template for all pupils to stick into book the next lesson.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baseline="0" dirty="0" smtClean="0"/>
              <a:t>The Group Agreement should then be visited during the start of each lesson along with the slides </a:t>
            </a:r>
            <a:r>
              <a:rPr lang="en-GB" baseline="0" smtClean="0"/>
              <a:t>on Protected </a:t>
            </a:r>
            <a:r>
              <a:rPr lang="en-GB" baseline="0" dirty="0" smtClean="0"/>
              <a:t>Characteristics, SMSC and British Values.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F95A1-B0A1-47C4-A01C-87A5FA9E54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17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7C77A-882F-482B-9AA7-DF5C431D114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8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Teaching staff should go over the protected characteristics at the start of every lesson, and ensure that the language of the classroom reflects these characteristics.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A5ADD-3DB1-42EC-AD53-1CA5F5725C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00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Teaching staff should talk pupils through this slide every lesson.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F8C6D-0B71-4044-A0FA-4E5521A0A5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911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7C77A-882F-482B-9AA7-DF5C431D11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9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7C77A-882F-482B-9AA7-DF5C431D114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12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7C77A-882F-482B-9AA7-DF5C431D114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3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7C77A-882F-482B-9AA7-DF5C431D114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448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7C77A-882F-482B-9AA7-DF5C431D114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8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7C77A-882F-482B-9AA7-DF5C431D114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2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8CE56-7377-48AB-99F4-1B91D631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3707" y="6356350"/>
            <a:ext cx="2136371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D9AEADB-0567-4321-9777-FD2D946D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5574"/>
            <a:ext cx="10515600" cy="613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13AADF-ECF4-44DE-AFB3-765C50C94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0" y="166569"/>
            <a:ext cx="2218898" cy="9552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26D0CC-1882-4A0D-9FA3-DCC0559168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298388"/>
            <a:ext cx="10515600" cy="511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1C0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Subheading text (secondary </a:t>
            </a:r>
            <a:r>
              <a:rPr lang="en-US" dirty="0" err="1"/>
              <a:t>colour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B65C31-5BAD-468F-984E-FEB767748B1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7956" y="1580183"/>
            <a:ext cx="4256088" cy="2954337"/>
          </a:xfrm>
          <a:prstGeom prst="rect">
            <a:avLst/>
          </a:prstGeom>
          <a:ln w="38100">
            <a:solidFill>
              <a:srgbClr val="009DDC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Lead image with blue border (click icon to add image)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95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E73F-6C17-46FB-8628-AF6E7226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F96EC-D276-45A7-81BF-8B0BEC2DD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6DD4B-4891-4521-B852-1A5A36543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2F5ED-C14D-40F1-834B-C1A60EAC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40708-9821-4592-8F36-5B55155B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Medway Council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7E8D5-7B5C-406B-AB02-99C1D2DD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8B58C-F495-4FCD-A907-CF53D7D24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38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B201-495C-4DF5-82F7-C5509A4D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770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67EA2-D714-4549-9F83-74951BC24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108959"/>
            <a:ext cx="10515600" cy="30680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4E28A-7D98-443D-B005-C74B7D09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B4A9F-6FCD-4028-B6A7-CFA41CCB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Medway Council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3A2DD-EDBF-43D2-811B-04320453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8B58C-F495-4FCD-A907-CF53D7D24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11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D2B77E-DA9A-434D-8979-1D8C1CD8B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03C5F-26BB-489D-8E85-9A3D78531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F48F1-A8B1-4545-A3C5-6A39D3E0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40C9D-D31F-44CA-8B03-30D552A6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Medway Council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CA04B-F248-4C0B-8EA8-A7DF56A0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8B58C-F495-4FCD-A907-CF53D7D24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79AD-5A71-4070-B7A2-007E51BB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456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9DD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3C873-EDD3-4134-A697-318F80EFA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8959"/>
            <a:ext cx="10515600" cy="306800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5B820-FBA8-428B-A4A6-6EF8EA04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5884" y="217055"/>
            <a:ext cx="382385" cy="24014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D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DA289-F468-42DF-B92F-0B060E228CB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9CDB75-ED9B-4B63-A55F-C90CEBB1C76D}"/>
              </a:ext>
            </a:extLst>
          </p:cNvPr>
          <p:cNvCxnSpPr>
            <a:cxnSpLocks/>
          </p:cNvCxnSpPr>
          <p:nvPr userDrawn="1"/>
        </p:nvCxnSpPr>
        <p:spPr>
          <a:xfrm>
            <a:off x="11720949" y="217055"/>
            <a:ext cx="0" cy="240145"/>
          </a:xfrm>
          <a:prstGeom prst="line">
            <a:avLst/>
          </a:prstGeom>
          <a:ln w="19050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FE69E32-E96C-4685-90AF-FAC2184E9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" y="95821"/>
            <a:ext cx="1040473" cy="447917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2737F79-6FDB-4F9B-BAAA-00933B15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3707" y="6356350"/>
            <a:ext cx="2136371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796D21-5031-4F50-92F0-9A858FF879B1}"/>
              </a:ext>
            </a:extLst>
          </p:cNvPr>
          <p:cNvCxnSpPr/>
          <p:nvPr userDrawn="1"/>
        </p:nvCxnSpPr>
        <p:spPr>
          <a:xfrm>
            <a:off x="0" y="622168"/>
            <a:ext cx="12192000" cy="0"/>
          </a:xfrm>
          <a:prstGeom prst="line">
            <a:avLst/>
          </a:prstGeom>
          <a:ln w="28575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79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69E97C8-E1C1-4FCC-A646-B17921DE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5884" y="217055"/>
            <a:ext cx="382385" cy="24014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9D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DA289-F468-42DF-B92F-0B060E228CB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B32BDB-C5E0-4311-94A8-D825A7667929}"/>
              </a:ext>
            </a:extLst>
          </p:cNvPr>
          <p:cNvCxnSpPr>
            <a:cxnSpLocks/>
          </p:cNvCxnSpPr>
          <p:nvPr userDrawn="1"/>
        </p:nvCxnSpPr>
        <p:spPr>
          <a:xfrm>
            <a:off x="11720949" y="217055"/>
            <a:ext cx="0" cy="240145"/>
          </a:xfrm>
          <a:prstGeom prst="line">
            <a:avLst/>
          </a:prstGeom>
          <a:ln w="19050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388AA80-B0A0-4107-BC3A-5B030D00E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" y="95821"/>
            <a:ext cx="1040473" cy="4479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B01026-12F9-4F18-B342-AF35C30974CB}"/>
              </a:ext>
            </a:extLst>
          </p:cNvPr>
          <p:cNvCxnSpPr/>
          <p:nvPr userDrawn="1"/>
        </p:nvCxnSpPr>
        <p:spPr>
          <a:xfrm>
            <a:off x="0" y="622168"/>
            <a:ext cx="12192000" cy="0"/>
          </a:xfrm>
          <a:prstGeom prst="line">
            <a:avLst/>
          </a:prstGeom>
          <a:ln w="28575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EC44BF1-2127-4D7A-A5BD-5D529F91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3707" y="6356350"/>
            <a:ext cx="2136371" cy="3651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80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753D-3C50-4AA2-AFBC-C7160A71D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02F1D-F1F5-47F3-9D10-88F192F2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8D622-CAD6-4BF2-AC67-46D9F094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Medway Council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7B945-9B1F-49F9-93D4-0E5088A9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8B58C-F495-4FCD-A907-CF53D7D24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9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ABEB-7FE9-4809-A8B4-F0F49BD1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770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99159-ED73-43CE-9411-5FE9BDBE4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AC398-D4EF-4CD6-B018-E6DDD9988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5EAD1-474A-49D5-BB07-051F392E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9F93A-F411-4229-BE07-436EA978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Medway Council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D81D6-1309-41BD-81CB-51538A45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8B58C-F495-4FCD-A907-CF53D7D24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2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4759C-0AEC-4843-B3E8-E955391B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A39A8-E4F8-46DE-89CC-A76E80301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F9BD2-53FF-40CE-AC57-392C4A80B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48383-7FC2-4403-B15D-FDEB01584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58B7A6-1E47-4543-80B8-54A3DE622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74FA67-854A-40F8-AEE6-FDF55629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B196E-E31C-4869-B793-D2AD97D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Medway Council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EB52C-3A2F-46CD-AB8C-6C9F4226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8B58C-F495-4FCD-A907-CF53D7D24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01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A517E0-1A3F-4D92-8331-C196299583DD}"/>
              </a:ext>
            </a:extLst>
          </p:cNvPr>
          <p:cNvSpPr txBox="1"/>
          <p:nvPr userDrawn="1"/>
        </p:nvSpPr>
        <p:spPr>
          <a:xfrm>
            <a:off x="10049163" y="207607"/>
            <a:ext cx="2005079" cy="1077218"/>
          </a:xfrm>
          <a:prstGeom prst="rect">
            <a:avLst/>
          </a:prstGeom>
          <a:noFill/>
          <a:ln w="28575">
            <a:solidFill>
              <a:srgbClr val="1C003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C0039"/>
                </a:solidFill>
                <a:latin typeface="Arial Black" panose="020B0A04020102020204" pitchFamily="34" charset="0"/>
              </a:rPr>
              <a:t>Teacher</a:t>
            </a:r>
          </a:p>
          <a:p>
            <a:pPr algn="ctr"/>
            <a:r>
              <a:rPr lang="en-US" sz="3200" dirty="0">
                <a:solidFill>
                  <a:srgbClr val="1C0039"/>
                </a:solidFill>
                <a:latin typeface="Arial Black" panose="020B0A04020102020204" pitchFamily="34" charset="0"/>
              </a:rPr>
              <a:t> slide</a:t>
            </a:r>
            <a:endParaRPr lang="en-GB" sz="3200" dirty="0">
              <a:solidFill>
                <a:srgbClr val="1C0039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527E27-972B-479D-A4D5-C05BF82DF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6" y="193442"/>
            <a:ext cx="2005079" cy="86317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8F7A41-5725-4A32-AA9D-9BF5FF102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4474" y="2622550"/>
            <a:ext cx="9624290" cy="9519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>
                <a:solidFill>
                  <a:srgbClr val="1C0039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DE375A4-3D9D-4078-AF8A-3BF5588A48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4473" y="3732066"/>
            <a:ext cx="9624289" cy="9509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text (adjust to same length as above)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EB45C7F-30AC-4AF5-AB8B-D1E4F82DFF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933707" y="6356350"/>
            <a:ext cx="21363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56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009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A517E0-1A3F-4D92-8331-C196299583DD}"/>
              </a:ext>
            </a:extLst>
          </p:cNvPr>
          <p:cNvSpPr txBox="1"/>
          <p:nvPr userDrawn="1"/>
        </p:nvSpPr>
        <p:spPr>
          <a:xfrm>
            <a:off x="10049163" y="207607"/>
            <a:ext cx="2005079" cy="1077218"/>
          </a:xfrm>
          <a:prstGeom prst="rect">
            <a:avLst/>
          </a:prstGeom>
          <a:noFill/>
          <a:ln w="28575">
            <a:solidFill>
              <a:srgbClr val="1C003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C0039"/>
                </a:solidFill>
                <a:latin typeface="Arial Black" panose="020B0A04020102020204" pitchFamily="34" charset="0"/>
              </a:rPr>
              <a:t>Teacher</a:t>
            </a:r>
          </a:p>
          <a:p>
            <a:pPr algn="ctr"/>
            <a:r>
              <a:rPr lang="en-US" sz="3200" dirty="0">
                <a:solidFill>
                  <a:srgbClr val="1C0039"/>
                </a:solidFill>
                <a:latin typeface="Arial Black" panose="020B0A04020102020204" pitchFamily="34" charset="0"/>
              </a:rPr>
              <a:t> slide</a:t>
            </a:r>
            <a:endParaRPr lang="en-GB" sz="3200" dirty="0">
              <a:solidFill>
                <a:srgbClr val="1C0039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527E27-972B-479D-A4D5-C05BF82DF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04" y="314629"/>
            <a:ext cx="2005079" cy="863173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EB45C7F-30AC-4AF5-AB8B-D1E4F82DFF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933707" y="6356350"/>
            <a:ext cx="21363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4885DB-9D07-42B8-B3E7-646509C4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16" y="498713"/>
            <a:ext cx="6927166" cy="67908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1C003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D33BE7-370A-46FD-807D-3F87844C4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16" y="1788160"/>
            <a:ext cx="10515600" cy="3068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0039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C0039"/>
                </a:solidFill>
              </a:defRPr>
            </a:lvl2pPr>
            <a:lvl3pPr>
              <a:defRPr>
                <a:solidFill>
                  <a:srgbClr val="1C0039"/>
                </a:solidFill>
              </a:defRPr>
            </a:lvl3pPr>
            <a:lvl4pPr>
              <a:defRPr>
                <a:solidFill>
                  <a:srgbClr val="1C0039"/>
                </a:solidFill>
              </a:defRPr>
            </a:lvl4pPr>
            <a:lvl5pPr>
              <a:defRPr>
                <a:solidFill>
                  <a:srgbClr val="1C003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22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A82DA-765C-47AB-9EF3-2A2FE4BB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4EAED-0912-42F3-94D7-C80C2752B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E76A2-2EDE-400A-A5BC-AAC394F9E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0FB2D-666F-4A01-84B8-861AB3CA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EB34A-32B1-4872-BC7C-BAF393E69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Medway Council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BA892-921A-4E0A-953F-D16D9C5B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E8B58C-F495-4FCD-A907-CF53D7D24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9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7B4A4-058D-4AFC-A525-EAD9398C9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70916" y="6306401"/>
            <a:ext cx="1594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96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DDC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ettermedway.co.uk/" TargetMode="External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childline.org.uk/" TargetMode="External"/><Relationship Id="rId4" Type="http://schemas.openxmlformats.org/officeDocument/2006/relationships/hyperlink" Target="https://www.brook.org.uk/help-advic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392azAUlUk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55DE575-5DBD-4769-9535-0F21EC1C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F9980F6-4C23-4DB9-B976-393C45E9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09" y="4685574"/>
            <a:ext cx="11743362" cy="613009"/>
          </a:xfrm>
        </p:spPr>
        <p:txBody>
          <a:bodyPr>
            <a:normAutofit fontScale="90000"/>
          </a:bodyPr>
          <a:lstStyle/>
          <a:p>
            <a:r>
              <a:rPr lang="en-US" dirty="0"/>
              <a:t>Influences on relationship expectations</a:t>
            </a:r>
            <a:endParaRPr lang="en-GB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7C696E4-BD5C-40B6-A1A1-57E7386980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" b="4668"/>
          <a:stretch/>
        </p:blipFill>
        <p:spPr>
          <a:xfrm>
            <a:off x="3967956" y="1580183"/>
            <a:ext cx="4256088" cy="2954337"/>
          </a:xfrm>
        </p:spPr>
      </p:pic>
      <p:sp>
        <p:nvSpPr>
          <p:cNvPr id="5" name="TextBox 1"/>
          <p:cNvSpPr txBox="1"/>
          <p:nvPr/>
        </p:nvSpPr>
        <p:spPr>
          <a:xfrm>
            <a:off x="983673" y="5449637"/>
            <a:ext cx="407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LO: </a:t>
            </a:r>
            <a:r>
              <a:rPr lang="en-GB" sz="2400" smtClean="0"/>
              <a:t>Lesson 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92673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02BEB2-93E4-4DB9-B2E3-E88327ECB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0130" y="2037680"/>
            <a:ext cx="1131870" cy="2653508"/>
          </a:xfrm>
          <a:prstGeom prst="rect">
            <a:avLst/>
          </a:prstGeom>
          <a:solidFill>
            <a:srgbClr val="9DDCFF"/>
          </a:solidFill>
          <a:ln>
            <a:noFill/>
          </a:ln>
          <a:extLst>
            <a:ext uri="{91240B29-F687-4f45-9708-019B960494DF}"/>
          </a:extLst>
        </p:spPr>
        <p:txBody>
          <a:bodyPr upright="1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F4B04-275D-4343-9B99-099DCBE91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3456"/>
            <a:ext cx="10822969" cy="1325563"/>
          </a:xfrm>
        </p:spPr>
        <p:txBody>
          <a:bodyPr/>
          <a:lstStyle/>
          <a:p>
            <a:r>
              <a:rPr lang="en-GB" dirty="0"/>
              <a:t>Sending nudes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D73AD-0D24-444E-82C8-9CE22359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A289-F468-42DF-B92F-0B060E228CB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31D96-BBC4-4AA6-B62C-4D8E75E5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6EEF3-B613-4F85-A823-3F68FCE23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2713"/>
            <a:ext cx="8044400" cy="2653508"/>
          </a:xfrm>
          <a:prstGeom prst="rect">
            <a:avLst/>
          </a:prstGeom>
          <a:solidFill>
            <a:srgbClr val="9DDCFF"/>
          </a:solidFill>
          <a:ln>
            <a:noFill/>
          </a:ln>
          <a:extLst>
            <a:ext uri="{91240B29-F687-4f45-9708-019B960494DF}"/>
          </a:extLst>
        </p:spPr>
        <p:txBody>
          <a:bodyPr upright="1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Taylor is 15. All their friends say they’ve had sex and have shared loads of sexy photos to prove it.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Taylor feels pressure to get photos from their partner to share too.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D3B703-9FB2-440F-9145-D83280DED6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87" y="4726221"/>
            <a:ext cx="2594155" cy="1982096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D01FD94-61B5-42E2-BC0B-D1311F19830F}"/>
              </a:ext>
            </a:extLst>
          </p:cNvPr>
          <p:cNvSpPr/>
          <p:nvPr/>
        </p:nvSpPr>
        <p:spPr>
          <a:xfrm>
            <a:off x="1058238" y="5125449"/>
            <a:ext cx="6369672" cy="1183640"/>
          </a:xfrm>
          <a:prstGeom prst="wedgeRoundRectCallout">
            <a:avLst>
              <a:gd name="adj1" fmla="val 59837"/>
              <a:gd name="adj2" fmla="val -46539"/>
              <a:gd name="adj3" fmla="val 16667"/>
            </a:avLst>
          </a:prstGeom>
          <a:noFill/>
          <a:ln w="28575">
            <a:solidFill>
              <a:srgbClr val="1C0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How might Taylor be feeling?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What might Taylor be thinking?</a:t>
            </a:r>
            <a:endParaRPr lang="en-GB" sz="2800" dirty="0">
              <a:solidFill>
                <a:srgbClr val="1C0039"/>
              </a:solidFill>
            </a:endParaRP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482F64C-53AF-4585-AA27-513F3699CE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317" y="2054804"/>
            <a:ext cx="3954576" cy="2636384"/>
          </a:xfrm>
          <a:prstGeom prst="rect">
            <a:avLst/>
          </a:prstGeom>
          <a:ln w="28575">
            <a:solidFill>
              <a:srgbClr val="009DDC"/>
            </a:solidFill>
          </a:ln>
        </p:spPr>
      </p:pic>
    </p:spTree>
    <p:extLst>
      <p:ext uri="{BB962C8B-B14F-4D97-AF65-F5344CB8AC3E}">
        <p14:creationId xmlns:p14="http://schemas.microsoft.com/office/powerpoint/2010/main" val="308174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961D6B-F5C2-4397-9B30-96CA4D7F4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895474"/>
            <a:ext cx="12192001" cy="3354620"/>
          </a:xfrm>
          <a:prstGeom prst="rect">
            <a:avLst/>
          </a:prstGeom>
          <a:solidFill>
            <a:srgbClr val="C7E9F7"/>
          </a:solidFill>
          <a:ln>
            <a:noFill/>
          </a:ln>
          <a:extLst>
            <a:ext uri="{91240B29-F687-4f45-9708-019B960494DF}"/>
          </a:extLst>
        </p:spPr>
        <p:txBody>
          <a:bodyPr upright="1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2A992-EC76-4FAE-BA89-918FE1BE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Sending nudes: 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044F-7942-4A63-AD7B-56AFF8EE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A289-F468-42DF-B92F-0B060E228CB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B27C9-5D7E-4DE3-9DBB-5857D0EB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44EC9F2-5E73-4EF2-8456-4A584E77C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36" y="2038782"/>
            <a:ext cx="10515599" cy="30680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Work in groups to imagine you are a group of Taylor’s friends. 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sz="2800" dirty="0"/>
              <a:t>What could you say to reassure Taylor?</a:t>
            </a:r>
          </a:p>
          <a:p>
            <a:pPr lvl="1"/>
            <a:r>
              <a:rPr lang="en-GB" sz="2800" dirty="0"/>
              <a:t>What could you advise Taylor to do?</a:t>
            </a:r>
          </a:p>
          <a:p>
            <a:pPr lvl="1"/>
            <a:endParaRPr lang="en-GB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F77F146-1CF4-4589-A6A9-928520101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/>
          <a:stretch/>
        </p:blipFill>
        <p:spPr>
          <a:xfrm>
            <a:off x="7976332" y="2758580"/>
            <a:ext cx="3769552" cy="220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59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D38EB7-EF6B-42B7-9E45-E8CFFF64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A289-F468-42DF-B92F-0B060E228CB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6683F-1C41-43B0-9404-3D9A7F72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6860B7-0B83-4B71-96F5-7D3E8BD81981}"/>
              </a:ext>
            </a:extLst>
          </p:cNvPr>
          <p:cNvSpPr txBox="1">
            <a:spLocks/>
          </p:cNvSpPr>
          <p:nvPr/>
        </p:nvSpPr>
        <p:spPr>
          <a:xfrm>
            <a:off x="838200" y="983456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DDC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Comparing the scenarios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D87CB-41F7-4D89-A3B5-F9906DB58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592" y="2050410"/>
            <a:ext cx="4977114" cy="3372579"/>
          </a:xfrm>
          <a:prstGeom prst="rect">
            <a:avLst/>
          </a:prstGeom>
          <a:solidFill>
            <a:srgbClr val="9DDCFF"/>
          </a:solidFill>
          <a:ln>
            <a:noFill/>
          </a:ln>
          <a:extLst>
            <a:ext uri="{91240B29-F687-4f45-9708-019B960494DF}"/>
          </a:extLst>
        </p:spPr>
        <p:txBody>
          <a:bodyPr upright="1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Taylor is 15. All their friends say they’ve had sex and have shared loads of sexy photos to prove it.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Taylor feels pressure to get photos from their partner to share too.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85FD6-F922-4F1B-B59F-47A8853C2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94" y="2072714"/>
            <a:ext cx="4921239" cy="3350275"/>
          </a:xfrm>
          <a:prstGeom prst="rect">
            <a:avLst/>
          </a:prstGeom>
          <a:solidFill>
            <a:srgbClr val="9DDCFF"/>
          </a:solidFill>
          <a:ln>
            <a:noFill/>
          </a:ln>
          <a:extLst>
            <a:ext uri="{91240B29-F687-4f45-9708-019B960494DF}"/>
          </a:extLst>
        </p:spPr>
        <p:txBody>
          <a:bodyPr upright="1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effectLst/>
                <a:ea typeface="Calibri" panose="020F0502020204030204" pitchFamily="34" charset="0"/>
              </a:rPr>
              <a:t>Jasmin is 13. She met her partner, who is 15, online and they have been going out for three weeks. </a:t>
            </a:r>
            <a:endParaRPr lang="en-GB" sz="28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effectLst/>
                <a:ea typeface="Calibri" panose="020F0502020204030204" pitchFamily="34" charset="0"/>
              </a:rPr>
              <a:t>She’s sent them some pictures, but they keep hinting they’d like to see more of her body.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44A16-8F55-402A-AACB-23BFB3E6E2F9}"/>
              </a:ext>
            </a:extLst>
          </p:cNvPr>
          <p:cNvSpPr txBox="1"/>
          <p:nvPr/>
        </p:nvSpPr>
        <p:spPr>
          <a:xfrm>
            <a:off x="443696" y="5833641"/>
            <a:ext cx="8515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Does anything strike you about the two scenarios?</a:t>
            </a:r>
          </a:p>
        </p:txBody>
      </p:sp>
    </p:spTree>
    <p:extLst>
      <p:ext uri="{BB962C8B-B14F-4D97-AF65-F5344CB8AC3E}">
        <p14:creationId xmlns:p14="http://schemas.microsoft.com/office/powerpoint/2010/main" val="1186713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4E83-E3CC-48E9-ABAC-1D3B724A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Gender expectation stereotypes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9F285-287C-42AF-BE00-6C795798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A289-F468-42DF-B92F-0B060E228CBE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D69AB-C88E-4F7B-8451-F351FB79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9909EDD-5CD8-49F9-9B5B-4B67856DE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0576"/>
            <a:ext cx="10684267" cy="148022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Using the titles around the room, draw and write any gender stereotypes or news stories you are familiar with. </a:t>
            </a:r>
          </a:p>
          <a:p>
            <a:pPr marL="0" indent="0">
              <a:buNone/>
            </a:pPr>
            <a:r>
              <a:rPr lang="en-GB" dirty="0"/>
              <a:t>Include an explanation of why such stereotypes or incidents are unacceptable.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AE2B8E-ED1A-42E6-9C98-216E4B3C5D22}"/>
              </a:ext>
            </a:extLst>
          </p:cNvPr>
          <p:cNvSpPr/>
          <p:nvPr/>
        </p:nvSpPr>
        <p:spPr>
          <a:xfrm>
            <a:off x="838200" y="3919147"/>
            <a:ext cx="2222378" cy="1514934"/>
          </a:xfrm>
          <a:prstGeom prst="rect">
            <a:avLst/>
          </a:prstGeom>
          <a:solidFill>
            <a:srgbClr val="C7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</a:rPr>
              <a:t>Sports and leisure time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E0E5F0-DABD-439D-96A5-13E3717BA2C0}"/>
              </a:ext>
            </a:extLst>
          </p:cNvPr>
          <p:cNvSpPr/>
          <p:nvPr/>
        </p:nvSpPr>
        <p:spPr>
          <a:xfrm>
            <a:off x="3689807" y="3913911"/>
            <a:ext cx="2222378" cy="1514934"/>
          </a:xfrm>
          <a:prstGeom prst="rect">
            <a:avLst/>
          </a:prstGeom>
          <a:solidFill>
            <a:srgbClr val="9D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</a:rPr>
              <a:t>Clothing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3D1813-119B-428E-A2A6-2DDD03244000}"/>
              </a:ext>
            </a:extLst>
          </p:cNvPr>
          <p:cNvSpPr/>
          <p:nvPr/>
        </p:nvSpPr>
        <p:spPr>
          <a:xfrm>
            <a:off x="6494948" y="3913911"/>
            <a:ext cx="2222378" cy="1514934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bg1"/>
                </a:solidFill>
              </a:rPr>
              <a:t>Job roles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6A6F07-3644-413F-8F2D-44330370B6B5}"/>
              </a:ext>
            </a:extLst>
          </p:cNvPr>
          <p:cNvSpPr/>
          <p:nvPr/>
        </p:nvSpPr>
        <p:spPr>
          <a:xfrm>
            <a:off x="9300089" y="3921617"/>
            <a:ext cx="2222378" cy="1514934"/>
          </a:xfrm>
          <a:prstGeom prst="rect">
            <a:avLst/>
          </a:prstGeom>
          <a:solidFill>
            <a:srgbClr val="1C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bg1"/>
                </a:solidFill>
              </a:rPr>
              <a:t>Behaviour and traits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538572-FE12-4309-840C-AA6CE6712DA3}"/>
              </a:ext>
            </a:extLst>
          </p:cNvPr>
          <p:cNvGrpSpPr/>
          <p:nvPr/>
        </p:nvGrpSpPr>
        <p:grpSpPr>
          <a:xfrm>
            <a:off x="838202" y="5811130"/>
            <a:ext cx="8580118" cy="648735"/>
            <a:chOff x="3406742" y="5895041"/>
            <a:chExt cx="4828146" cy="6487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7CF3F9-14F1-4712-B33C-C303A3AB8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6742" y="5895041"/>
              <a:ext cx="443080" cy="64873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28670A-A342-4157-AD20-B32E0B3C9D69}"/>
                </a:ext>
              </a:extLst>
            </p:cNvPr>
            <p:cNvSpPr txBox="1"/>
            <p:nvPr/>
          </p:nvSpPr>
          <p:spPr>
            <a:xfrm>
              <a:off x="3923263" y="5987804"/>
              <a:ext cx="43116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GB" sz="2800" dirty="0"/>
                <a:t>Remember the ground rules: avoid offensive terms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848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4E83-E3CC-48E9-ABAC-1D3B724A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Helping a friend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9F285-287C-42AF-BE00-6C795798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A289-F468-42DF-B92F-0B060E228CB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D69AB-C88E-4F7B-8451-F351FB79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  <p:pic>
        <p:nvPicPr>
          <p:cNvPr id="9" name="Picture 6" descr="Question, Mark, Symbol, Box, Cube, Sign">
            <a:extLst>
              <a:ext uri="{FF2B5EF4-FFF2-40B4-BE49-F238E27FC236}">
                <a16:creationId xmlns:a16="http://schemas.microsoft.com/office/drawing/2014/main" id="{27A8F8F4-0EDA-432C-A65C-34FFD9918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823" y="775489"/>
            <a:ext cx="1023061" cy="102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17C7FF-4E3F-421A-9E34-8B1C78932F34}"/>
              </a:ext>
            </a:extLst>
          </p:cNvPr>
          <p:cNvSpPr/>
          <p:nvPr/>
        </p:nvSpPr>
        <p:spPr>
          <a:xfrm>
            <a:off x="968941" y="2037383"/>
            <a:ext cx="4916575" cy="2233959"/>
          </a:xfrm>
          <a:prstGeom prst="rect">
            <a:avLst/>
          </a:prstGeom>
          <a:solidFill>
            <a:srgbClr val="009DDC">
              <a:alpha val="40000"/>
            </a:srgbClr>
          </a:solidFill>
          <a:ln>
            <a:solidFill>
              <a:srgbClr val="C7E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Using the worksheet, offer advice and support to a friend.</a:t>
            </a:r>
          </a:p>
        </p:txBody>
      </p:sp>
      <p:pic>
        <p:nvPicPr>
          <p:cNvPr id="12" name="Picture Placeholder 2">
            <a:extLst>
              <a:ext uri="{FF2B5EF4-FFF2-40B4-BE49-F238E27FC236}">
                <a16:creationId xmlns:a16="http://schemas.microsoft.com/office/drawing/2014/main" id="{557B6F3A-7AD9-4999-8746-7AE3D21924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r="1979"/>
          <a:stretch/>
        </p:blipFill>
        <p:spPr>
          <a:xfrm>
            <a:off x="6491614" y="2037383"/>
            <a:ext cx="4256088" cy="2954337"/>
          </a:xfrm>
          <a:prstGeom prst="rect">
            <a:avLst/>
          </a:prstGeom>
          <a:ln w="38100">
            <a:solidFill>
              <a:srgbClr val="009DDC"/>
            </a:solidFill>
          </a:ln>
        </p:spPr>
      </p:pic>
    </p:spTree>
    <p:extLst>
      <p:ext uri="{BB962C8B-B14F-4D97-AF65-F5344CB8AC3E}">
        <p14:creationId xmlns:p14="http://schemas.microsoft.com/office/powerpoint/2010/main" val="360239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F25911-64DC-4BF5-89D6-9AF5E9CF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456"/>
            <a:ext cx="10757452" cy="1325563"/>
          </a:xfrm>
        </p:spPr>
        <p:txBody>
          <a:bodyPr/>
          <a:lstStyle/>
          <a:p>
            <a:pPr algn="l"/>
            <a:r>
              <a:rPr lang="en-US" dirty="0"/>
              <a:t>Signposting support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DD1FDD-3E23-4A6B-A9FE-826DC17AA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8775"/>
            <a:ext cx="9758819" cy="133930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Visit:</a:t>
            </a:r>
          </a:p>
          <a:p>
            <a:pPr lvl="0"/>
            <a:r>
              <a:rPr lang="en-GB" dirty="0"/>
              <a:t>A Better Medway: </a:t>
            </a:r>
            <a:r>
              <a:rPr lang="en-GB" u="sng" dirty="0">
                <a:hlinkClick r:id="rId3"/>
              </a:rPr>
              <a:t>www.abettermedway.co.uk</a:t>
            </a:r>
            <a:endParaRPr lang="en-GB" u="sng" dirty="0"/>
          </a:p>
          <a:p>
            <a:pPr lvl="0"/>
            <a:r>
              <a:rPr lang="en-GB" dirty="0"/>
              <a:t>Brook: </a:t>
            </a:r>
            <a:r>
              <a:rPr lang="en-GB" u="sng" dirty="0">
                <a:hlinkClick r:id="rId4"/>
              </a:rPr>
              <a:t>www.brook.org.uk/help-advice </a:t>
            </a:r>
            <a:endParaRPr lang="en-GB" u="sng" dirty="0"/>
          </a:p>
          <a:p>
            <a:pPr lvl="0"/>
            <a:r>
              <a:rPr lang="en-GB" dirty="0"/>
              <a:t>Childline:  </a:t>
            </a:r>
            <a:r>
              <a:rPr lang="en-GB" u="sng" dirty="0">
                <a:hlinkClick r:id="rId5"/>
              </a:rPr>
              <a:t>www.childline.org.uk</a:t>
            </a:r>
            <a:r>
              <a:rPr lang="en-GB" u="sng" dirty="0"/>
              <a:t> </a:t>
            </a:r>
            <a:r>
              <a:rPr lang="en-GB" dirty="0"/>
              <a:t>0800 1111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44001-A1E2-4AE3-9711-C247108E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A289-F468-42DF-B92F-0B060E228CB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E7977A-57C7-4AB2-87C3-40B20C96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C167AF-A13F-412F-B69E-4A829628A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019" y="3667291"/>
            <a:ext cx="3477729" cy="1193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095098-734D-4017-926C-45D508B8CEBC}"/>
              </a:ext>
            </a:extLst>
          </p:cNvPr>
          <p:cNvSpPr txBox="1"/>
          <p:nvPr/>
        </p:nvSpPr>
        <p:spPr>
          <a:xfrm>
            <a:off x="838200" y="1851409"/>
            <a:ext cx="75291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dirty="0"/>
              <a:t>If you would like further guidance or support: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speak to a parent/carer, tutor, head of year, school nurse/counsellor or other trusted member of staff in the school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C0AC49C-3472-4C9D-852C-48B8DD8AB0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/>
          <a:stretch/>
        </p:blipFill>
        <p:spPr>
          <a:xfrm>
            <a:off x="8280142" y="1463092"/>
            <a:ext cx="3769552" cy="220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74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AF34D2-7860-4C0E-9B38-F978A67C81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8093" y="4613909"/>
            <a:ext cx="2456341" cy="1637402"/>
          </a:xfrm>
          <a:prstGeom prst="rect">
            <a:avLst/>
          </a:prstGeom>
          <a:ln w="31750">
            <a:solidFill>
              <a:srgbClr val="009DDC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5F25911-64DC-4BF5-89D6-9AF5E9CF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765870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More activities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DD1FDD-3E23-4A6B-A9FE-826DC17AA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760" y="1155888"/>
            <a:ext cx="5794147" cy="306800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Ten points I have learned</a:t>
            </a:r>
          </a:p>
          <a:p>
            <a:pPr marL="0" indent="0">
              <a:buNone/>
            </a:pPr>
            <a:r>
              <a:rPr lang="en-GB" sz="2600" dirty="0"/>
              <a:t>List 10 points about sending nudes or the influence of the media (</a:t>
            </a:r>
            <a:r>
              <a:rPr lang="en-GB" sz="2600"/>
              <a:t>could be </a:t>
            </a:r>
            <a:r>
              <a:rPr lang="en-GB" sz="2600" dirty="0"/>
              <a:t>facts, consequences, legal issues etc.). Share the list with the rest of your group and use their feedback to refine your list.</a:t>
            </a:r>
          </a:p>
          <a:p>
            <a:pPr marL="0" indent="0">
              <a:buNone/>
            </a:pPr>
            <a:r>
              <a:rPr lang="en-GB" sz="2600" dirty="0"/>
              <a:t>Can you explain the law relating to the sharing of sexual images to a partner?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44001-A1E2-4AE3-9711-C247108E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A289-F468-42DF-B92F-0B060E228CB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E7977A-57C7-4AB2-87C3-40B20C96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589DB4-E36D-4FFF-ADCA-1BDC4F6EFBE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83" y="4514266"/>
            <a:ext cx="2586424" cy="1737045"/>
          </a:xfrm>
          <a:prstGeom prst="rect">
            <a:avLst/>
          </a:prstGeom>
          <a:ln w="28575">
            <a:solidFill>
              <a:srgbClr val="009DDC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695960" y="1777929"/>
            <a:ext cx="46503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/>
              <a:t>Video resources</a:t>
            </a:r>
          </a:p>
          <a:p>
            <a:r>
              <a:rPr lang="en-GB" sz="2600" dirty="0"/>
              <a:t>Watch the film </a:t>
            </a:r>
            <a:r>
              <a:rPr lang="en-GB" sz="2600" dirty="0">
                <a:hlinkClick r:id="rId5"/>
              </a:rPr>
              <a:t>Sending nudes ft. Beauty Spectrum</a:t>
            </a:r>
            <a:r>
              <a:rPr lang="en-GB" sz="2600" dirty="0"/>
              <a:t> and discuss the issues raised. You could create a class list of reasons for and against sending nude images.</a:t>
            </a:r>
          </a:p>
        </p:txBody>
      </p:sp>
    </p:spTree>
    <p:extLst>
      <p:ext uri="{BB962C8B-B14F-4D97-AF65-F5344CB8AC3E}">
        <p14:creationId xmlns:p14="http://schemas.microsoft.com/office/powerpoint/2010/main" val="148329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2" y="204108"/>
            <a:ext cx="10784475" cy="66538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4537" y="313508"/>
            <a:ext cx="412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Group Agreement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7621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189" y="166551"/>
            <a:ext cx="5535114" cy="6461223"/>
          </a:xfrm>
          <a:prstGeom prst="rect">
            <a:avLst/>
          </a:prstGeom>
        </p:spPr>
      </p:pic>
      <p:sp>
        <p:nvSpPr>
          <p:cNvPr id="6" name="Google Shape;46;p3">
            <a:extLst>
              <a:ext uri="{FF2B5EF4-FFF2-40B4-BE49-F238E27FC236}">
                <a16:creationId xmlns:a16="http://schemas.microsoft.com/office/drawing/2014/main" id="{A80C8937-D990-CE46-9548-EC71C504B1E4}"/>
              </a:ext>
            </a:extLst>
          </p:cNvPr>
          <p:cNvSpPr txBox="1"/>
          <p:nvPr/>
        </p:nvSpPr>
        <p:spPr>
          <a:xfrm>
            <a:off x="0" y="166551"/>
            <a:ext cx="4898571" cy="8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599"/>
              </a:buClr>
              <a:buSzPts val="3600"/>
              <a:buFont typeface="Open Sans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D378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Protected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DD378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Characteristics?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DD3784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47;p3">
            <a:extLst>
              <a:ext uri="{FF2B5EF4-FFF2-40B4-BE49-F238E27FC236}">
                <a16:creationId xmlns:a16="http://schemas.microsoft.com/office/drawing/2014/main" id="{D79132B8-31FF-B64F-9CCB-5BE0F278456D}"/>
              </a:ext>
            </a:extLst>
          </p:cNvPr>
          <p:cNvSpPr/>
          <p:nvPr/>
        </p:nvSpPr>
        <p:spPr>
          <a:xfrm>
            <a:off x="431800" y="2360036"/>
            <a:ext cx="4466771" cy="2553846"/>
          </a:xfrm>
          <a:prstGeom prst="roundRect">
            <a:avLst>
              <a:gd name="adj" fmla="val 16667"/>
            </a:avLst>
          </a:prstGeom>
          <a:solidFill>
            <a:srgbClr val="F074B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Protected characteristics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are aspects of a person’s identity that are protected under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Equality Act 2010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This law makes it illegal to discriminate against someone based on these characteristics, helping to promote a fairer and more equal society.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9396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cial, Moral, Spiritual, Cultural (SMSC) • Admiral Lord Nelson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9" y="608192"/>
            <a:ext cx="11209002" cy="30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209" y="3905794"/>
            <a:ext cx="11209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At UALS we continually promote the values that underpin SMSC. These values form the foundations on which the RSHE curriculum has been designed and in </a:t>
            </a:r>
            <a:r>
              <a:rPr lang="en-GB" sz="2400" smtClean="0">
                <a:solidFill>
                  <a:srgbClr val="7030A0"/>
                </a:solidFill>
                <a:latin typeface="Bahnschrift" panose="020B0502040204020203" pitchFamily="34" charset="0"/>
              </a:rPr>
              <a:t>the ways </a:t>
            </a:r>
            <a:r>
              <a:rPr lang="en-GB" sz="24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we teach </a:t>
            </a:r>
            <a:r>
              <a:rPr lang="en-GB" sz="2400" smtClean="0">
                <a:solidFill>
                  <a:srgbClr val="7030A0"/>
                </a:solidFill>
                <a:latin typeface="Bahnschrift" panose="020B0502040204020203" pitchFamily="34" charset="0"/>
              </a:rPr>
              <a:t>and learn. </a:t>
            </a:r>
            <a:endParaRPr lang="en-GB" sz="2400" dirty="0" smtClean="0">
              <a:solidFill>
                <a:srgbClr val="7030A0"/>
              </a:solidFill>
              <a:latin typeface="Bahnschrift" panose="020B0502040204020203" pitchFamily="34" charset="0"/>
            </a:endParaRPr>
          </a:p>
          <a:p>
            <a:endParaRPr lang="en-GB" sz="2400" dirty="0">
              <a:solidFill>
                <a:srgbClr val="7030A0"/>
              </a:solidFill>
              <a:latin typeface="Bahnschrift" panose="020B0502040204020203" pitchFamily="34" charset="0"/>
            </a:endParaRPr>
          </a:p>
          <a:p>
            <a:r>
              <a:rPr lang="en-GB" sz="2400" dirty="0" smtClean="0">
                <a:solidFill>
                  <a:srgbClr val="7030A0"/>
                </a:solidFill>
                <a:latin typeface="Bahnschrift" panose="020B0502040204020203" pitchFamily="34" charset="0"/>
              </a:rPr>
              <a:t>The concept of SMSC will be used to promote and develop our pupils understanding of British Values throughout their RSHE Learning Journey.</a:t>
            </a:r>
            <a:endParaRPr lang="en-GB" sz="2400" dirty="0">
              <a:solidFill>
                <a:srgbClr val="7030A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4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19211" r="51972" b="8670"/>
          <a:stretch/>
        </p:blipFill>
        <p:spPr bwMode="auto">
          <a:xfrm>
            <a:off x="705394" y="130629"/>
            <a:ext cx="10855235" cy="6622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5291" y="431073"/>
            <a:ext cx="8974183" cy="587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British Values in RSHE</a:t>
            </a:r>
          </a:p>
        </p:txBody>
      </p:sp>
    </p:spTree>
    <p:extLst>
      <p:ext uri="{BB962C8B-B14F-4D97-AF65-F5344CB8AC3E}">
        <p14:creationId xmlns:p14="http://schemas.microsoft.com/office/powerpoint/2010/main" val="177549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A289-F468-42DF-B92F-0B060E228CB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434696"/>
              </p:ext>
            </p:extLst>
          </p:nvPr>
        </p:nvGraphicFramePr>
        <p:xfrm>
          <a:off x="838200" y="1825625"/>
          <a:ext cx="10808207" cy="39399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09451">
                  <a:extLst>
                    <a:ext uri="{9D8B030D-6E8A-4147-A177-3AD203B41FA5}">
                      <a16:colId xmlns:a16="http://schemas.microsoft.com/office/drawing/2014/main" val="325203553"/>
                    </a:ext>
                  </a:extLst>
                </a:gridCol>
                <a:gridCol w="889289">
                  <a:extLst>
                    <a:ext uri="{9D8B030D-6E8A-4147-A177-3AD203B41FA5}">
                      <a16:colId xmlns:a16="http://schemas.microsoft.com/office/drawing/2014/main" val="470501267"/>
                    </a:ext>
                  </a:extLst>
                </a:gridCol>
                <a:gridCol w="2327265">
                  <a:extLst>
                    <a:ext uri="{9D8B030D-6E8A-4147-A177-3AD203B41FA5}">
                      <a16:colId xmlns:a16="http://schemas.microsoft.com/office/drawing/2014/main" val="2889276574"/>
                    </a:ext>
                  </a:extLst>
                </a:gridCol>
                <a:gridCol w="6282202">
                  <a:extLst>
                    <a:ext uri="{9D8B030D-6E8A-4147-A177-3AD203B41FA5}">
                      <a16:colId xmlns:a16="http://schemas.microsoft.com/office/drawing/2014/main" val="1251661533"/>
                    </a:ext>
                  </a:extLst>
                </a:gridCol>
              </a:tblGrid>
              <a:tr h="1602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9pPr>
                    </a:lstStyle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 smtClean="0">
                          <a:latin typeface="+mn-lt"/>
                        </a:rPr>
                        <a:t>Last lesson</a:t>
                      </a:r>
                      <a:endParaRPr sz="2400" dirty="0">
                        <a:latin typeface="+mn-lt"/>
                      </a:endParaRPr>
                    </a:p>
                  </a:txBody>
                  <a:tcPr marL="53724" marR="53724" marT="71621" marB="71621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 Values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develop realistic and healthy relationship values and expectations.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493980"/>
                  </a:ext>
                </a:extLst>
              </a:tr>
              <a:tr h="113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9pPr>
                    </a:lstStyle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 smtClean="0">
                          <a:latin typeface="+mn-lt"/>
                        </a:rPr>
                        <a:t>This lesson</a:t>
                      </a:r>
                      <a:endParaRPr sz="2400" dirty="0">
                        <a:latin typeface="+mn-lt"/>
                      </a:endParaRPr>
                    </a:p>
                  </a:txBody>
                  <a:tcPr marL="53724" marR="53724" marT="71621" marB="71621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Influences on Relationship Expectations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Assess how to challenge unrealistic relationship expectations.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770222"/>
                  </a:ext>
                </a:extLst>
              </a:tr>
              <a:tr h="1174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inkl Light"/>
                        </a:defRPr>
                      </a:lvl9pPr>
                    </a:lstStyle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 smtClean="0">
                          <a:latin typeface="+mn-lt"/>
                        </a:rPr>
                        <a:t>Next Lesson</a:t>
                      </a:r>
                      <a:endParaRPr sz="2400" dirty="0">
                        <a:latin typeface="+mn-lt"/>
                      </a:endParaRPr>
                    </a:p>
                  </a:txBody>
                  <a:tcPr marL="53724" marR="53724" marT="71621" marB="71621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Sexual Orientation and Gender Identity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understand and respect the spectrum of gender identities and sexual orientations.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145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32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F3440A-74EA-477C-A83E-138CDAF237D2}"/>
              </a:ext>
            </a:extLst>
          </p:cNvPr>
          <p:cNvSpPr/>
          <p:nvPr/>
        </p:nvSpPr>
        <p:spPr>
          <a:xfrm>
            <a:off x="911882" y="3547199"/>
            <a:ext cx="3187507" cy="1482829"/>
          </a:xfrm>
          <a:prstGeom prst="rect">
            <a:avLst/>
          </a:prstGeom>
          <a:solidFill>
            <a:srgbClr val="C7E9F7"/>
          </a:solidFill>
          <a:ln>
            <a:solidFill>
              <a:srgbClr val="C7E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1C0039"/>
                </a:solidFill>
              </a:rPr>
              <a:t>Agree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F272F-8CF1-427E-B4DE-3EC58AF0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8D918-0514-44BB-9468-6D46BE94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A289-F468-42DF-B92F-0B060E228CB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95EF7-A633-4472-A0C7-78E5C35FA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B6BE442-884D-4C5E-B288-3D95A3731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0576"/>
            <a:ext cx="10144539" cy="148022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Read the statement and decide if you agree or disagree with it</a:t>
            </a:r>
            <a:r>
              <a:rPr lang="en-GB"/>
              <a:t>. </a:t>
            </a:r>
          </a:p>
          <a:p>
            <a:pPr marL="0" indent="0">
              <a:buNone/>
            </a:pPr>
            <a:r>
              <a:rPr lang="en-GB" dirty="0"/>
              <a:t>If you think it depends, write what you think it would depend on in the middle column on your sheet.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5BABAC-2004-4E0E-8640-9F289C2DFD3A}"/>
              </a:ext>
            </a:extLst>
          </p:cNvPr>
          <p:cNvSpPr/>
          <p:nvPr/>
        </p:nvSpPr>
        <p:spPr>
          <a:xfrm>
            <a:off x="8339953" y="3547198"/>
            <a:ext cx="3187507" cy="1482829"/>
          </a:xfrm>
          <a:prstGeom prst="rect">
            <a:avLst/>
          </a:prstGeom>
          <a:solidFill>
            <a:srgbClr val="009DDC"/>
          </a:solidFill>
          <a:ln>
            <a:solidFill>
              <a:srgbClr val="C7E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Disagree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D0CCB8-6287-4158-A1C1-1C59CDEADEDD}"/>
              </a:ext>
            </a:extLst>
          </p:cNvPr>
          <p:cNvSpPr/>
          <p:nvPr/>
        </p:nvSpPr>
        <p:spPr>
          <a:xfrm>
            <a:off x="4625917" y="3547198"/>
            <a:ext cx="3187507" cy="1482829"/>
          </a:xfrm>
          <a:prstGeom prst="rect">
            <a:avLst/>
          </a:prstGeom>
          <a:solidFill>
            <a:srgbClr val="9DDCFF"/>
          </a:solidFill>
          <a:ln>
            <a:solidFill>
              <a:srgbClr val="C7E9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1C0039"/>
                </a:solidFill>
              </a:rPr>
              <a:t>Depends on…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D755625-30BE-4156-BA1F-766619D81A05}"/>
              </a:ext>
            </a:extLst>
          </p:cNvPr>
          <p:cNvSpPr/>
          <p:nvPr/>
        </p:nvSpPr>
        <p:spPr>
          <a:xfrm>
            <a:off x="1157664" y="5290087"/>
            <a:ext cx="10369796" cy="978119"/>
          </a:xfrm>
          <a:prstGeom prst="wedgeRoundRectCallout">
            <a:avLst>
              <a:gd name="adj1" fmla="val -59472"/>
              <a:gd name="adj2" fmla="val 44669"/>
              <a:gd name="adj3" fmla="val 16667"/>
            </a:avLst>
          </a:prstGeom>
          <a:noFill/>
          <a:ln w="28575">
            <a:solidFill>
              <a:srgbClr val="009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dirty="0">
              <a:solidFill>
                <a:srgbClr val="1C0039"/>
              </a:solidFill>
            </a:endParaRPr>
          </a:p>
          <a:p>
            <a:r>
              <a:rPr lang="en-GB" sz="2800" dirty="0">
                <a:solidFill>
                  <a:srgbClr val="1C0039"/>
                </a:solidFill>
              </a:rPr>
              <a:t>Share your views with others and identify any points of disagreement.</a:t>
            </a:r>
          </a:p>
          <a:p>
            <a:pPr algn="ctr"/>
            <a:endParaRPr lang="en-GB" sz="2800" dirty="0">
              <a:solidFill>
                <a:srgbClr val="1C00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2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02BEB2-93E4-4DB9-B2E3-E88327ECB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0130" y="2037680"/>
            <a:ext cx="1131870" cy="2653508"/>
          </a:xfrm>
          <a:prstGeom prst="rect">
            <a:avLst/>
          </a:prstGeom>
          <a:solidFill>
            <a:srgbClr val="9DDCFF"/>
          </a:solidFill>
          <a:ln>
            <a:noFill/>
          </a:ln>
          <a:extLst>
            <a:ext uri="{91240B29-F687-4f45-9708-019B960494DF}"/>
          </a:extLst>
        </p:spPr>
        <p:txBody>
          <a:bodyPr upright="1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F4B04-275D-4343-9B99-099DCBE91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3456"/>
            <a:ext cx="10822969" cy="1325563"/>
          </a:xfrm>
        </p:spPr>
        <p:txBody>
          <a:bodyPr/>
          <a:lstStyle/>
          <a:p>
            <a:r>
              <a:rPr lang="en-GB" dirty="0"/>
              <a:t>Sending nudes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D73AD-0D24-444E-82C8-9CE22359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A289-F468-42DF-B92F-0B060E228CB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31D96-BBC4-4AA6-B62C-4D8E75E5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6EEF3-B613-4F85-A823-3F68FCE23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2714"/>
            <a:ext cx="8044400" cy="2539044"/>
          </a:xfrm>
          <a:prstGeom prst="rect">
            <a:avLst/>
          </a:prstGeom>
          <a:solidFill>
            <a:srgbClr val="9DDCFF"/>
          </a:solidFill>
          <a:ln>
            <a:noFill/>
          </a:ln>
          <a:extLst>
            <a:ext uri="{91240B29-F687-4f45-9708-019B960494DF}"/>
          </a:extLst>
        </p:spPr>
        <p:txBody>
          <a:bodyPr upright="1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effectLst/>
                <a:ea typeface="Calibri" panose="020F0502020204030204" pitchFamily="34" charset="0"/>
              </a:rPr>
              <a:t>Jasmin is 13. She met her partner, who is 15, online and they have been going out for three weeks. </a:t>
            </a:r>
            <a:endParaRPr lang="en-GB" sz="2800" dirty="0"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effectLst/>
                <a:ea typeface="Calibri" panose="020F0502020204030204" pitchFamily="34" charset="0"/>
              </a:rPr>
              <a:t>She’s sent them some pictures, but they keep hinting they’d like to see more of her body.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2D0853-3AE4-4480-9C98-D220526281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r="1100"/>
          <a:stretch/>
        </p:blipFill>
        <p:spPr>
          <a:xfrm>
            <a:off x="8044400" y="2037680"/>
            <a:ext cx="3892676" cy="2653508"/>
          </a:xfrm>
          <a:prstGeom prst="rect">
            <a:avLst/>
          </a:prstGeom>
          <a:ln w="28575">
            <a:solidFill>
              <a:srgbClr val="009DDC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D3B703-9FB2-440F-9145-D83280DED6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87" y="4726221"/>
            <a:ext cx="2594155" cy="1982096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D01FD94-61B5-42E2-BC0B-D1311F19830F}"/>
              </a:ext>
            </a:extLst>
          </p:cNvPr>
          <p:cNvSpPr/>
          <p:nvPr/>
        </p:nvSpPr>
        <p:spPr>
          <a:xfrm>
            <a:off x="1046255" y="5125449"/>
            <a:ext cx="6369672" cy="1183640"/>
          </a:xfrm>
          <a:prstGeom prst="wedgeRoundRectCallout">
            <a:avLst>
              <a:gd name="adj1" fmla="val 59837"/>
              <a:gd name="adj2" fmla="val -46539"/>
              <a:gd name="adj3" fmla="val 16667"/>
            </a:avLst>
          </a:prstGeom>
          <a:noFill/>
          <a:ln w="28575">
            <a:solidFill>
              <a:srgbClr val="1C0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How might Jasmine be feeling?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What might Jasmine be thinking?</a:t>
            </a:r>
            <a:endParaRPr lang="en-GB" sz="2800" dirty="0">
              <a:solidFill>
                <a:srgbClr val="1C00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9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961D6B-F5C2-4397-9B30-96CA4D7F4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895474"/>
            <a:ext cx="12192001" cy="3354620"/>
          </a:xfrm>
          <a:prstGeom prst="rect">
            <a:avLst/>
          </a:prstGeom>
          <a:solidFill>
            <a:srgbClr val="C7E9F7"/>
          </a:solidFill>
          <a:ln>
            <a:noFill/>
          </a:ln>
          <a:extLst>
            <a:ext uri="{91240B29-F687-4f45-9708-019B960494DF}"/>
          </a:extLst>
        </p:spPr>
        <p:txBody>
          <a:bodyPr upright="1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2A992-EC76-4FAE-BA89-918FE1BE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Sending nudes: 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044F-7942-4A63-AD7B-56AFF8EE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A289-F468-42DF-B92F-0B060E228CB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B27C9-5D7E-4DE3-9DBB-5857D0EB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© Medway Council 2021</a:t>
            </a:r>
            <a:endParaRPr lang="en-GB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44EC9F2-5E73-4EF2-8456-4A584E77C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36" y="2038782"/>
            <a:ext cx="10515599" cy="30680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Work in groups to imagine you are a group of Jasmine’s friends. 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sz="2800" dirty="0"/>
              <a:t>What could you say to reassure Jasmine?</a:t>
            </a:r>
          </a:p>
          <a:p>
            <a:pPr lvl="1"/>
            <a:r>
              <a:rPr lang="en-GB" sz="2800" dirty="0"/>
              <a:t>What could you advise Jasmine to do?</a:t>
            </a:r>
          </a:p>
          <a:p>
            <a:pPr lvl="1"/>
            <a:endParaRPr lang="en-GB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F77F146-1CF4-4589-A6A9-928520101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/>
          <a:stretch/>
        </p:blipFill>
        <p:spPr>
          <a:xfrm>
            <a:off x="7976332" y="2758580"/>
            <a:ext cx="3769552" cy="220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508ADFDBBE642B9A6935D3F0A9A25" ma:contentTypeVersion="14" ma:contentTypeDescription="Create a new document." ma:contentTypeScope="" ma:versionID="fc5fea93a38d48ac6ee1bbac0a899f87">
  <xsd:schema xmlns:xsd="http://www.w3.org/2001/XMLSchema" xmlns:xs="http://www.w3.org/2001/XMLSchema" xmlns:p="http://schemas.microsoft.com/office/2006/metadata/properties" xmlns:ns2="305c1d67-98fb-4267-bd04-0cbe9fc1250c" xmlns:ns3="ce889a2c-8852-453f-9eb2-d62729c8d0e7" targetNamespace="http://schemas.microsoft.com/office/2006/metadata/properties" ma:root="true" ma:fieldsID="9eb5ac5375df55135b35779df6f12282" ns2:_="" ns3:_="">
    <xsd:import namespace="305c1d67-98fb-4267-bd04-0cbe9fc1250c"/>
    <xsd:import namespace="ce889a2c-8852-453f-9eb2-d62729c8d0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c1d67-98fb-4267-bd04-0cbe9fc125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1d7f73-cb4e-4cbb-92f5-fd8c140af4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89a2c-8852-453f-9eb2-d62729c8d0e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e407f88-1732-48b4-a822-9ea3570cde24}" ma:internalName="TaxCatchAll" ma:showField="CatchAllData" ma:web="ce889a2c-8852-453f-9eb2-d62729c8d0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889a2c-8852-453f-9eb2-d62729c8d0e7" xsi:nil="true"/>
    <lcf76f155ced4ddcb4097134ff3c332f xmlns="305c1d67-98fb-4267-bd04-0cbe9fc125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519711-5A39-470E-B461-2EF398300C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FD49B1-F09E-4E32-AF08-7613D5A3BA5D}"/>
</file>

<file path=customXml/itemProps3.xml><?xml version="1.0" encoding="utf-8"?>
<ds:datastoreItem xmlns:ds="http://schemas.openxmlformats.org/officeDocument/2006/customXml" ds:itemID="{7ECAE4CC-8D67-46F5-8D0F-87C1A0B09109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6ded5182-507a-430e-922d-50a9575e5a4a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88f9c89a-407a-49b7-9ca1-7578c3d06df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884</Words>
  <Application>Microsoft Office PowerPoint</Application>
  <PresentationFormat>Widescreen</PresentationFormat>
  <Paragraphs>117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Lato</vt:lpstr>
      <vt:lpstr>Bahnschrift</vt:lpstr>
      <vt:lpstr>Arial</vt:lpstr>
      <vt:lpstr>Wingdings</vt:lpstr>
      <vt:lpstr>Symbol</vt:lpstr>
      <vt:lpstr>Open Sans</vt:lpstr>
      <vt:lpstr>Times New Roman</vt:lpstr>
      <vt:lpstr>Arial Black</vt:lpstr>
      <vt:lpstr>Office Theme</vt:lpstr>
      <vt:lpstr>Influences on relationship expectations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Values</vt:lpstr>
      <vt:lpstr>Sending nudes</vt:lpstr>
      <vt:lpstr>Sending nudes: advice</vt:lpstr>
      <vt:lpstr>Sending nudes</vt:lpstr>
      <vt:lpstr>Sending nudes: advice</vt:lpstr>
      <vt:lpstr>PowerPoint Presentation</vt:lpstr>
      <vt:lpstr>Gender expectation stereotypes</vt:lpstr>
      <vt:lpstr>Helping a friend</vt:lpstr>
      <vt:lpstr>Signposting support</vt:lpstr>
      <vt:lpstr>More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Harvey</dc:creator>
  <cp:lastModifiedBy>Swain Fiona</cp:lastModifiedBy>
  <cp:revision>31</cp:revision>
  <dcterms:created xsi:type="dcterms:W3CDTF">2021-05-21T12:56:46Z</dcterms:created>
  <dcterms:modified xsi:type="dcterms:W3CDTF">2023-05-08T12:38:08Z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0x010100A28508ADFDBBE642B9A6935D3F0A9A25</vt:lpwstr>
  </property>
  <property fmtid="{D5CDD505-2E9C-101B-9397-08002B2CF9AE}" pid="3" name="Order">
    <vt:r8>1235800</vt:r8>
  </property>
  <property fmtid="{D5CDD505-2E9C-101B-9397-08002B2CF9AE}" pid="4" name="MediaServiceImageTags">
    <vt:lpwstr/>
  </property>
</Properties>
</file>