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9"/>
  </p:notesMasterIdLst>
  <p:sldIdLst>
    <p:sldId id="258" r:id="rId5"/>
    <p:sldId id="290" r:id="rId6"/>
    <p:sldId id="291" r:id="rId7"/>
    <p:sldId id="292" r:id="rId8"/>
    <p:sldId id="293" r:id="rId9"/>
    <p:sldId id="289" r:id="rId10"/>
    <p:sldId id="267" r:id="rId11"/>
    <p:sldId id="286" r:id="rId12"/>
    <p:sldId id="287" r:id="rId13"/>
    <p:sldId id="280" r:id="rId14"/>
    <p:sldId id="285" r:id="rId15"/>
    <p:sldId id="288" r:id="rId16"/>
    <p:sldId id="279" r:id="rId17"/>
    <p:sldId id="274"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Lato" panose="020B0604020202020204" charset="0"/>
      <p:regular r:id="rId24"/>
      <p:bold r:id="rId25"/>
      <p:italic r:id="rId26"/>
      <p:boldItalic r:id="rId27"/>
    </p:embeddedFont>
    <p:embeddedFont>
      <p:font typeface="Bahnschrift" panose="020B0502040204020203" pitchFamily="34" charset="0"/>
      <p:regular r:id="rId28"/>
      <p:bold r:id="rId29"/>
    </p:embeddedFont>
    <p:embeddedFont>
      <p:font typeface="Open Sans" panose="020B0606030504020204" pitchFamily="34" charset="0"/>
      <p:regular r:id="rId30"/>
      <p:bold r:id="rId31"/>
    </p:embeddedFont>
    <p:embeddedFont>
      <p:font typeface="Arial Black" panose="020B0A04020102020204" pitchFamily="34" charset="0"/>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upil-facing slides" id="{4CD2C031-5951-4C6B-A459-6ACD3B029F35}">
          <p14:sldIdLst>
            <p14:sldId id="258"/>
            <p14:sldId id="290"/>
            <p14:sldId id="291"/>
            <p14:sldId id="292"/>
            <p14:sldId id="293"/>
            <p14:sldId id="289"/>
            <p14:sldId id="267"/>
            <p14:sldId id="286"/>
            <p14:sldId id="287"/>
            <p14:sldId id="280"/>
            <p14:sldId id="285"/>
            <p14:sldId id="288"/>
            <p14:sldId id="279"/>
            <p14:sldId id="27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nce Ackland" initials="FA" lastIdx="16" clrIdx="0">
    <p:extLst>
      <p:ext uri="{19B8F6BF-5375-455C-9EA6-DF929625EA0E}">
        <p15:presenceInfo xmlns:p15="http://schemas.microsoft.com/office/powerpoint/2012/main" userId="S::florence@pshe-association.org.uk::4fb6b414-8ee9-4dd4-af5a-4d2d9791063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0039"/>
    <a:srgbClr val="009DDC"/>
    <a:srgbClr val="9DDCFF"/>
    <a:srgbClr val="C7E9F7"/>
    <a:srgbClr val="0563C1"/>
    <a:srgbClr val="55406B"/>
    <a:srgbClr val="746386"/>
    <a:srgbClr val="8D7F9C"/>
    <a:srgbClr val="D1F2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orence Ackland" userId="4fb6b414-8ee9-4dd4-af5a-4d2d97910631" providerId="ADAL" clId="{1F99743F-CC57-42E1-B5C9-BCFE859C76D2}"/>
  </pc:docChgLst>
  <pc:docChgLst>
    <pc:chgData name="Florence Ackland" userId="4fb6b414-8ee9-4dd4-af5a-4d2d97910631" providerId="ADAL" clId="{7381CEBC-50B8-4707-A7EF-72FFFD016D40}"/>
  </pc:docChgLst>
  <pc:docChgLst>
    <pc:chgData name="Florence Ackland" userId="4fb6b414-8ee9-4dd4-af5a-4d2d97910631" providerId="ADAL" clId="{E376B5BF-5A84-4C02-83EA-64D3B5C347EC}"/>
  </pc:docChgLst>
  <pc:docChgLst>
    <pc:chgData name="Florence Ackland" userId="4fb6b414-8ee9-4dd4-af5a-4d2d97910631" providerId="ADAL" clId="{BEF12889-3007-4834-B189-4DAF6A87DD29}"/>
  </pc:docChgLst>
  <pc:docChgLst>
    <pc:chgData name="Florence Ackland" userId="4fb6b414-8ee9-4dd4-af5a-4d2d97910631" providerId="ADAL" clId="{7CB02CE9-BB43-4966-B37E-94EAD370F87B}"/>
  </pc:docChgLst>
  <pc:docChgLst>
    <pc:chgData name="Sam Harvey" userId="131bea9f-501f-4250-ab16-d38b7adfd620" providerId="ADAL" clId="{7814818F-A1B2-4E4C-982A-9EE6BAED47FD}"/>
  </pc:docChgLst>
  <pc:docChgLst>
    <pc:chgData name="Florence Ackland" userId="4fb6b414-8ee9-4dd4-af5a-4d2d97910631" providerId="ADAL" clId="{7A448677-53B4-4B73-A5AF-772B76CA2230}"/>
  </pc:docChgLst>
  <pc:docChgLst>
    <pc:chgData name="Sam Harvey" userId="131bea9f-501f-4250-ab16-d38b7adfd620" providerId="ADAL" clId="{DA772058-1F83-4922-BFF8-2E3267063B02}"/>
    <pc:docChg chg="modSld">
      <pc:chgData name="Sam Harvey" userId="131bea9f-501f-4250-ab16-d38b7adfd620" providerId="ADAL" clId="{DA772058-1F83-4922-BFF8-2E3267063B02}" dt="2022-04-29T16:26:15.327" v="4" actId="20577"/>
      <pc:docMkLst>
        <pc:docMk/>
      </pc:docMkLst>
      <pc:sldChg chg="modSp">
        <pc:chgData name="Sam Harvey" userId="131bea9f-501f-4250-ab16-d38b7adfd620" providerId="ADAL" clId="{DA772058-1F83-4922-BFF8-2E3267063B02}" dt="2022-04-29T16:26:15.327" v="4" actId="20577"/>
        <pc:sldMkLst>
          <pc:docMk/>
          <pc:sldMk cId="1483295703" sldId="274"/>
        </pc:sldMkLst>
        <pc:spChg chg="mod">
          <ac:chgData name="Sam Harvey" userId="131bea9f-501f-4250-ab16-d38b7adfd620" providerId="ADAL" clId="{DA772058-1F83-4922-BFF8-2E3267063B02}" dt="2022-04-29T16:26:15.327" v="4" actId="20577"/>
          <ac:spMkLst>
            <pc:docMk/>
            <pc:sldMk cId="1483295703" sldId="274"/>
            <ac:spMk id="5" creationId="{8DDD1FDD-3E23-4A6B-A9FE-826DC17AAB78}"/>
          </ac:spMkLst>
        </pc:spChg>
      </pc:sldChg>
    </pc:docChg>
  </pc:docChgLst>
  <pc:docChgLst>
    <pc:chgData name="Sam Harvey" userId="131bea9f-501f-4250-ab16-d38b7adfd620" providerId="ADAL" clId="{29C23391-A84D-464D-8B6E-1925AF2131AD}"/>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F79582-74A7-493B-910F-C42ADD960C46}" type="datetimeFigureOut">
              <a:rPr lang="en-GB" smtClean="0"/>
              <a:t>08/05/2023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C7C77A-882F-482B-9AA7-DF5C431D114F}" type="slidenum">
              <a:rPr lang="en-GB" smtClean="0"/>
              <a:t>‹#›</a:t>
            </a:fld>
            <a:endParaRPr lang="en-GB"/>
          </a:p>
        </p:txBody>
      </p:sp>
    </p:spTree>
    <p:extLst>
      <p:ext uri="{BB962C8B-B14F-4D97-AF65-F5344CB8AC3E}">
        <p14:creationId xmlns:p14="http://schemas.microsoft.com/office/powerpoint/2010/main" val="267025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RHymPvtLlc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Staff should go through this slide and create a group agreement in the first RSHE lesson of the</a:t>
            </a:r>
            <a:r>
              <a:rPr lang="en-GB" baseline="0" dirty="0" smtClean="0"/>
              <a:t> academic year. It is recommended that this is done in the following way:</a:t>
            </a:r>
          </a:p>
          <a:p>
            <a:pPr marL="171450" indent="-171450">
              <a:buFont typeface="Wingdings" panose="05000000000000000000" pitchFamily="2" charset="2"/>
              <a:buChar char="v"/>
            </a:pPr>
            <a:r>
              <a:rPr lang="en-GB" baseline="0" dirty="0" smtClean="0"/>
              <a:t>Discuss and agree as a group. Teacher creates the document in the template for all pupils to stick into book the next lesson.</a:t>
            </a:r>
          </a:p>
          <a:p>
            <a:pPr marL="0" indent="0">
              <a:buFont typeface="Wingdings" panose="05000000000000000000" pitchFamily="2" charset="2"/>
              <a:buNone/>
            </a:pPr>
            <a:r>
              <a:rPr lang="en-GB" baseline="0" dirty="0" smtClean="0"/>
              <a:t>The Group Agreement should then be visited during the start of each lesson along with the slides </a:t>
            </a:r>
            <a:r>
              <a:rPr lang="en-GB" baseline="0" smtClean="0"/>
              <a:t>on Protected </a:t>
            </a:r>
            <a:r>
              <a:rPr lang="en-GB" baseline="0" dirty="0" smtClean="0"/>
              <a:t>Characteristics, SMSC and British Values.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59F95A1-B0A1-47C4-A01C-87A5FA9E54A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8515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staff should go over the protected characteristics at the start of every lesson, and ensure that the language of the classroom reflects these characteristics.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A5ADD-3DB1-42EC-AD53-1CA5F5725C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4280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Teaching staff should talk pupils through this slide every lesson.</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39F8C6D-0B71-4044-A0FA-4E5521A0A5D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5727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7</a:t>
            </a:fld>
            <a:endParaRPr lang="en-GB"/>
          </a:p>
        </p:txBody>
      </p:sp>
    </p:spTree>
    <p:extLst>
      <p:ext uri="{BB962C8B-B14F-4D97-AF65-F5344CB8AC3E}">
        <p14:creationId xmlns:p14="http://schemas.microsoft.com/office/powerpoint/2010/main" val="1687697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8</a:t>
            </a:fld>
            <a:endParaRPr lang="en-GB"/>
          </a:p>
        </p:txBody>
      </p:sp>
    </p:spTree>
    <p:extLst>
      <p:ext uri="{BB962C8B-B14F-4D97-AF65-F5344CB8AC3E}">
        <p14:creationId xmlns:p14="http://schemas.microsoft.com/office/powerpoint/2010/main" val="2164587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15000"/>
              </a:lnSpc>
              <a:spcBef>
                <a:spcPts val="0"/>
              </a:spcBef>
              <a:spcAft>
                <a:spcPts val="600"/>
              </a:spcAft>
              <a:buClrTx/>
              <a:buSzTx/>
              <a:buFontTx/>
              <a:buNone/>
              <a:tabLst/>
              <a:defRPr/>
            </a:pPr>
            <a:r>
              <a:rPr lang="en-GB" sz="1800" dirty="0">
                <a:effectLst/>
                <a:latin typeface="Arial" panose="020B0604020202020204" pitchFamily="34" charset="0"/>
                <a:ea typeface="Calibri" panose="020F0502020204030204" pitchFamily="34" charset="0"/>
                <a:cs typeface="Arial" panose="020B0604020202020204" pitchFamily="34" charset="0"/>
              </a:rPr>
              <a:t>Click on the picture of the video or copy and paste this link into your web browser to access the video:</a:t>
            </a:r>
            <a:r>
              <a:rPr lang="en-GB" sz="2800" dirty="0">
                <a:effectLst/>
                <a:latin typeface="Arial" panose="020B0604020202020204" pitchFamily="34" charset="0"/>
                <a:ea typeface="Calibri" panose="020F0502020204030204" pitchFamily="34" charset="0"/>
                <a:cs typeface="Arial" panose="020B0604020202020204" pitchFamily="34" charset="0"/>
              </a:rPr>
              <a:t> </a:t>
            </a:r>
            <a:r>
              <a:rPr lang="en-US" sz="1800" u="sng" dirty="0">
                <a:solidFill>
                  <a:srgbClr val="0000FF"/>
                </a:solidFill>
                <a:effectLst/>
                <a:latin typeface="Times New Roman" panose="02020603050405020304" pitchFamily="18" charset="0"/>
                <a:ea typeface="Times New Roman" panose="02020603050405020304" pitchFamily="18" charset="0"/>
                <a:hlinkClick r:id="rId3"/>
              </a:rPr>
              <a:t>https://www.youtube.com/watch?v=RHymPvtLlcA</a:t>
            </a:r>
            <a:r>
              <a:rPr lang="en-US" sz="1800" dirty="0">
                <a:effectLst/>
                <a:latin typeface="Times New Roman" panose="02020603050405020304" pitchFamily="18" charset="0"/>
                <a:ea typeface="Times New Roman" panose="02020603050405020304" pitchFamily="18" charset="0"/>
              </a:rPr>
              <a:t> </a:t>
            </a:r>
            <a:endParaRPr lang="en-GB" sz="18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600"/>
              </a:spcAft>
              <a:buClrTx/>
              <a:buSzTx/>
              <a:buFontTx/>
              <a:buNone/>
              <a:tabLst/>
              <a:defRPr/>
            </a:pPr>
            <a:endParaRPr lang="en-GB"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C7C7C77A-882F-482B-9AA7-DF5C431D114F}" type="slidenum">
              <a:rPr lang="en-GB" smtClean="0"/>
              <a:t>9</a:t>
            </a:fld>
            <a:endParaRPr lang="en-GB"/>
          </a:p>
        </p:txBody>
      </p:sp>
    </p:spTree>
    <p:extLst>
      <p:ext uri="{BB962C8B-B14F-4D97-AF65-F5344CB8AC3E}">
        <p14:creationId xmlns:p14="http://schemas.microsoft.com/office/powerpoint/2010/main" val="2157448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12</a:t>
            </a:fld>
            <a:endParaRPr lang="en-GB"/>
          </a:p>
        </p:txBody>
      </p:sp>
    </p:spTree>
    <p:extLst>
      <p:ext uri="{BB962C8B-B14F-4D97-AF65-F5344CB8AC3E}">
        <p14:creationId xmlns:p14="http://schemas.microsoft.com/office/powerpoint/2010/main" val="2170406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13</a:t>
            </a:fld>
            <a:endParaRPr lang="en-GB"/>
          </a:p>
        </p:txBody>
      </p:sp>
    </p:spTree>
    <p:extLst>
      <p:ext uri="{BB962C8B-B14F-4D97-AF65-F5344CB8AC3E}">
        <p14:creationId xmlns:p14="http://schemas.microsoft.com/office/powerpoint/2010/main" val="42852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7C7C77A-882F-482B-9AA7-DF5C431D114F}" type="slidenum">
              <a:rPr lang="en-GB" smtClean="0"/>
              <a:t>14</a:t>
            </a:fld>
            <a:endParaRPr lang="en-GB"/>
          </a:p>
        </p:txBody>
      </p:sp>
    </p:spTree>
    <p:extLst>
      <p:ext uri="{BB962C8B-B14F-4D97-AF65-F5344CB8AC3E}">
        <p14:creationId xmlns:p14="http://schemas.microsoft.com/office/powerpoint/2010/main" val="1096787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578CE56-7377-48AB-99F4-1B91D631E012}"/>
              </a:ext>
            </a:extLst>
          </p:cNvPr>
          <p:cNvSpPr>
            <a:spLocks noGrp="1"/>
          </p:cNvSpPr>
          <p:nvPr>
            <p:ph type="ftr" sz="quarter" idx="11"/>
          </p:nvPr>
        </p:nvSpPr>
        <p:spPr>
          <a:xfrm>
            <a:off x="9933707" y="6356350"/>
            <a:ext cx="2136371" cy="365125"/>
          </a:xfrm>
        </p:spPr>
        <p:txBody>
          <a:bodyPr/>
          <a:lstStyle/>
          <a:p>
            <a:r>
              <a:rPr lang="en-GB" dirty="0">
                <a:latin typeface="Arial" panose="020B0604020202020204" pitchFamily="34" charset="0"/>
                <a:cs typeface="Arial" panose="020B0604020202020204" pitchFamily="34" charset="0"/>
              </a:rPr>
              <a:t>© Medway Council 2021</a:t>
            </a:r>
            <a:endParaRPr lang="en-GB" dirty="0"/>
          </a:p>
        </p:txBody>
      </p:sp>
      <p:sp>
        <p:nvSpPr>
          <p:cNvPr id="8" name="Title Placeholder 1">
            <a:extLst>
              <a:ext uri="{FF2B5EF4-FFF2-40B4-BE49-F238E27FC236}">
                <a16:creationId xmlns:a16="http://schemas.microsoft.com/office/drawing/2014/main" id="{BD9AEADB-0567-4321-9777-FD2D946DEDED}"/>
              </a:ext>
            </a:extLst>
          </p:cNvPr>
          <p:cNvSpPr>
            <a:spLocks noGrp="1"/>
          </p:cNvSpPr>
          <p:nvPr>
            <p:ph type="title"/>
          </p:nvPr>
        </p:nvSpPr>
        <p:spPr>
          <a:xfrm>
            <a:off x="838200" y="4685574"/>
            <a:ext cx="10515600" cy="613009"/>
          </a:xfrm>
          <a:prstGeom prst="rect">
            <a:avLst/>
          </a:prstGeom>
        </p:spPr>
        <p:txBody>
          <a:bodyPr vert="horz" lIns="91440" tIns="45720" rIns="91440" bIns="45720" rtlCol="0" anchor="ctr">
            <a:normAutofit/>
          </a:bodyPr>
          <a:lstStyle/>
          <a:p>
            <a:r>
              <a:rPr lang="en-US" dirty="0"/>
              <a:t>Click to edit Master title style</a:t>
            </a:r>
            <a:endParaRPr lang="en-GB" dirty="0"/>
          </a:p>
        </p:txBody>
      </p:sp>
      <p:pic>
        <p:nvPicPr>
          <p:cNvPr id="10" name="Picture 9">
            <a:extLst>
              <a:ext uri="{FF2B5EF4-FFF2-40B4-BE49-F238E27FC236}">
                <a16:creationId xmlns:a16="http://schemas.microsoft.com/office/drawing/2014/main" id="{0A13AADF-ECF4-44DE-AFB3-765C50C947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1160" y="166569"/>
            <a:ext cx="2218898" cy="955221"/>
          </a:xfrm>
          <a:prstGeom prst="rect">
            <a:avLst/>
          </a:prstGeom>
        </p:spPr>
      </p:pic>
      <p:sp>
        <p:nvSpPr>
          <p:cNvPr id="14" name="Text Placeholder 13">
            <a:extLst>
              <a:ext uri="{FF2B5EF4-FFF2-40B4-BE49-F238E27FC236}">
                <a16:creationId xmlns:a16="http://schemas.microsoft.com/office/drawing/2014/main" id="{7726D0CC-1882-4A0D-9FA3-DCC055916889}"/>
              </a:ext>
            </a:extLst>
          </p:cNvPr>
          <p:cNvSpPr>
            <a:spLocks noGrp="1"/>
          </p:cNvSpPr>
          <p:nvPr>
            <p:ph type="body" sz="quarter" idx="12" hasCustomPrompt="1"/>
          </p:nvPr>
        </p:nvSpPr>
        <p:spPr>
          <a:xfrm>
            <a:off x="838200" y="5298388"/>
            <a:ext cx="10515600" cy="511175"/>
          </a:xfrm>
          <a:prstGeom prst="rect">
            <a:avLst/>
          </a:prstGeom>
        </p:spPr>
        <p:txBody>
          <a:bodyPr/>
          <a:lstStyle>
            <a:lvl1pPr marL="0" indent="0" algn="ctr">
              <a:buNone/>
              <a:defRPr sz="3200">
                <a:solidFill>
                  <a:srgbClr val="1C0039"/>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Subheading text (secondary </a:t>
            </a:r>
            <a:r>
              <a:rPr lang="en-US" dirty="0" err="1"/>
              <a:t>colour</a:t>
            </a:r>
            <a:r>
              <a:rPr lang="en-US" dirty="0"/>
              <a:t>)</a:t>
            </a:r>
            <a:endParaRPr lang="en-GB" dirty="0"/>
          </a:p>
        </p:txBody>
      </p:sp>
      <p:sp>
        <p:nvSpPr>
          <p:cNvPr id="16" name="Picture Placeholder 15">
            <a:extLst>
              <a:ext uri="{FF2B5EF4-FFF2-40B4-BE49-F238E27FC236}">
                <a16:creationId xmlns:a16="http://schemas.microsoft.com/office/drawing/2014/main" id="{73B65C31-5BAD-468F-984E-FEB767748B18}"/>
              </a:ext>
            </a:extLst>
          </p:cNvPr>
          <p:cNvSpPr>
            <a:spLocks noGrp="1"/>
          </p:cNvSpPr>
          <p:nvPr>
            <p:ph type="pic" sz="quarter" idx="13" hasCustomPrompt="1"/>
          </p:nvPr>
        </p:nvSpPr>
        <p:spPr>
          <a:xfrm>
            <a:off x="3967956" y="1580183"/>
            <a:ext cx="4256088" cy="2954337"/>
          </a:xfrm>
          <a:prstGeom prst="rect">
            <a:avLst/>
          </a:prstGeom>
          <a:ln w="38100">
            <a:solidFill>
              <a:srgbClr val="009DDC"/>
            </a:solidFill>
          </a:ln>
        </p:spPr>
        <p:txBody>
          <a:bodyPr/>
          <a:lstStyle>
            <a:lvl1pPr>
              <a:defRPr/>
            </a:lvl1pPr>
          </a:lstStyle>
          <a:p>
            <a:r>
              <a:rPr lang="en-US" dirty="0"/>
              <a:t>Lead image with blue border (click icon to add image)</a:t>
            </a:r>
            <a:endParaRPr lang="en-GB" dirty="0"/>
          </a:p>
        </p:txBody>
      </p:sp>
    </p:spTree>
    <p:extLst>
      <p:ext uri="{BB962C8B-B14F-4D97-AF65-F5344CB8AC3E}">
        <p14:creationId xmlns:p14="http://schemas.microsoft.com/office/powerpoint/2010/main" val="1565951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4E73F-6C17-46FB-8628-AF6E72265E5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96F96EC-D276-45A7-81BF-8B0BEC2DD9A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DE6DD4B-4891-4521-B852-1A5A365431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62F5ED-C14D-40F1-834B-C1A60EAC4575}"/>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AF540708-9821-4592-8F36-5B55155B1136}"/>
              </a:ext>
            </a:extLst>
          </p:cNvPr>
          <p:cNvSpPr>
            <a:spLocks noGrp="1"/>
          </p:cNvSpPr>
          <p:nvPr>
            <p:ph type="ftr" sz="quarter" idx="11"/>
          </p:nvPr>
        </p:nvSpPr>
        <p:spPr/>
        <p:txBody>
          <a:bodyPr/>
          <a:lstStyle/>
          <a:p>
            <a:r>
              <a:rPr lang="en-GB"/>
              <a:t>© Medway Council 2021</a:t>
            </a:r>
          </a:p>
        </p:txBody>
      </p:sp>
      <p:sp>
        <p:nvSpPr>
          <p:cNvPr id="7" name="Slide Number Placeholder 6">
            <a:extLst>
              <a:ext uri="{FF2B5EF4-FFF2-40B4-BE49-F238E27FC236}">
                <a16:creationId xmlns:a16="http://schemas.microsoft.com/office/drawing/2014/main" id="{D627E8D5-7B5C-406B-AB02-99C1D2DDA924}"/>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3642381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FB201-495C-4DF5-82F7-C5509A4DDBB0}"/>
              </a:ext>
            </a:extLst>
          </p:cNvPr>
          <p:cNvSpPr>
            <a:spLocks noGrp="1"/>
          </p:cNvSpPr>
          <p:nvPr>
            <p:ph type="title"/>
          </p:nvPr>
        </p:nvSpPr>
        <p:spPr>
          <a:xfrm>
            <a:off x="838200" y="3357707"/>
            <a:ext cx="105156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7267EA2-D714-4549-9F83-74951BC24E05}"/>
              </a:ext>
            </a:extLst>
          </p:cNvPr>
          <p:cNvSpPr>
            <a:spLocks noGrp="1"/>
          </p:cNvSpPr>
          <p:nvPr>
            <p:ph type="body" orient="vert" idx="1"/>
          </p:nvPr>
        </p:nvSpPr>
        <p:spPr>
          <a:xfrm>
            <a:off x="838200" y="3108959"/>
            <a:ext cx="10515600" cy="3068003"/>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D4E28A-7D98-443D-B005-C74B7D09C32E}"/>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FC1B4A9F-6FCD-4028-B6A7-CFA41CCB6DE7}"/>
              </a:ext>
            </a:extLst>
          </p:cNvPr>
          <p:cNvSpPr>
            <a:spLocks noGrp="1"/>
          </p:cNvSpPr>
          <p:nvPr>
            <p:ph type="ftr" sz="quarter" idx="11"/>
          </p:nvPr>
        </p:nvSpPr>
        <p:spPr/>
        <p:txBody>
          <a:bodyPr/>
          <a:lstStyle/>
          <a:p>
            <a:r>
              <a:rPr lang="en-GB"/>
              <a:t>© Medway Council 2021</a:t>
            </a:r>
          </a:p>
        </p:txBody>
      </p:sp>
      <p:sp>
        <p:nvSpPr>
          <p:cNvPr id="6" name="Slide Number Placeholder 5">
            <a:extLst>
              <a:ext uri="{FF2B5EF4-FFF2-40B4-BE49-F238E27FC236}">
                <a16:creationId xmlns:a16="http://schemas.microsoft.com/office/drawing/2014/main" id="{0793A2DD-EDBF-43D2-811B-04320453BE7F}"/>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20571184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D2B77E-DA9A-434D-8979-1D8C1CD8B7B3}"/>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103C5F-26BB-489D-8E85-9A3D7853132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95F48F1-A8B1-4545-A3C5-6A39D3E001B5}"/>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1B840C9D-D31F-44CA-8B03-30D552A67F6D}"/>
              </a:ext>
            </a:extLst>
          </p:cNvPr>
          <p:cNvSpPr>
            <a:spLocks noGrp="1"/>
          </p:cNvSpPr>
          <p:nvPr>
            <p:ph type="ftr" sz="quarter" idx="11"/>
          </p:nvPr>
        </p:nvSpPr>
        <p:spPr/>
        <p:txBody>
          <a:bodyPr/>
          <a:lstStyle/>
          <a:p>
            <a:r>
              <a:rPr lang="en-GB"/>
              <a:t>© Medway Council 2021</a:t>
            </a:r>
          </a:p>
        </p:txBody>
      </p:sp>
      <p:sp>
        <p:nvSpPr>
          <p:cNvPr id="6" name="Slide Number Placeholder 5">
            <a:extLst>
              <a:ext uri="{FF2B5EF4-FFF2-40B4-BE49-F238E27FC236}">
                <a16:creationId xmlns:a16="http://schemas.microsoft.com/office/drawing/2014/main" id="{B84CA04B-F248-4C0B-8EA8-A7DF56A05966}"/>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3675376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79AD-5A71-4070-B7A2-007E51BB0E70}"/>
              </a:ext>
            </a:extLst>
          </p:cNvPr>
          <p:cNvSpPr>
            <a:spLocks noGrp="1"/>
          </p:cNvSpPr>
          <p:nvPr>
            <p:ph type="title"/>
          </p:nvPr>
        </p:nvSpPr>
        <p:spPr>
          <a:xfrm>
            <a:off x="838200" y="983456"/>
            <a:ext cx="10515600" cy="1325563"/>
          </a:xfrm>
          <a:prstGeom prst="rect">
            <a:avLst/>
          </a:prstGeom>
        </p:spPr>
        <p:txBody>
          <a:bodyPr/>
          <a:lstStyle>
            <a:lvl1pPr algn="l">
              <a:defRPr>
                <a:solidFill>
                  <a:srgbClr val="009DDC"/>
                </a:solidFill>
                <a:latin typeface="Arial Black" panose="020B0A040201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5293C873-EDD3-4134-A697-318F80EFA52A}"/>
              </a:ext>
            </a:extLst>
          </p:cNvPr>
          <p:cNvSpPr>
            <a:spLocks noGrp="1"/>
          </p:cNvSpPr>
          <p:nvPr>
            <p:ph idx="1"/>
          </p:nvPr>
        </p:nvSpPr>
        <p:spPr>
          <a:xfrm>
            <a:off x="838200" y="3108959"/>
            <a:ext cx="10515600" cy="3068003"/>
          </a:xfrm>
          <a:prstGeom prst="rect">
            <a:avLst/>
          </a:prstGeom>
        </p:spPr>
        <p:txBody>
          <a:bodyPr/>
          <a:lstStyle>
            <a:lvl1pPr>
              <a:defRPr>
                <a:latin typeface="Calibri" panose="020F0502020204030204" pitchFamily="34" charset="0"/>
                <a:ea typeface="Lato" panose="020F0502020204030203" pitchFamily="34" charset="0"/>
                <a:cs typeface="Calibri" panose="020F0502020204030204" pitchFamily="34" charset="0"/>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0C5B820-FBA8-428B-A4A6-6EF8EA04C014}"/>
              </a:ext>
            </a:extLst>
          </p:cNvPr>
          <p:cNvSpPr>
            <a:spLocks noGrp="1"/>
          </p:cNvSpPr>
          <p:nvPr>
            <p:ph type="sldNum" sz="quarter" idx="12"/>
          </p:nvPr>
        </p:nvSpPr>
        <p:spPr>
          <a:xfrm>
            <a:off x="11745884" y="217055"/>
            <a:ext cx="382385" cy="240145"/>
          </a:xfrm>
          <a:prstGeom prst="rect">
            <a:avLst/>
          </a:prstGeom>
        </p:spPr>
        <p:txBody>
          <a:bodyPr/>
          <a:lstStyle>
            <a:lvl1pPr>
              <a:defRPr sz="1200">
                <a:solidFill>
                  <a:srgbClr val="009DDC"/>
                </a:solidFill>
                <a:latin typeface="Arial" panose="020B0604020202020204" pitchFamily="34" charset="0"/>
                <a:cs typeface="Arial" panose="020B0604020202020204" pitchFamily="34" charset="0"/>
              </a:defRPr>
            </a:lvl1pPr>
          </a:lstStyle>
          <a:p>
            <a:fld id="{478DA289-F468-42DF-B92F-0B060E228CBE}" type="slidenum">
              <a:rPr lang="en-GB" smtClean="0"/>
              <a:pPr/>
              <a:t>‹#›</a:t>
            </a:fld>
            <a:endParaRPr lang="en-GB" dirty="0"/>
          </a:p>
        </p:txBody>
      </p:sp>
      <p:cxnSp>
        <p:nvCxnSpPr>
          <p:cNvPr id="9" name="Straight Connector 8">
            <a:extLst>
              <a:ext uri="{FF2B5EF4-FFF2-40B4-BE49-F238E27FC236}">
                <a16:creationId xmlns:a16="http://schemas.microsoft.com/office/drawing/2014/main" id="{8D9CDB75-ED9B-4B63-A55F-C90CEBB1C76D}"/>
              </a:ext>
            </a:extLst>
          </p:cNvPr>
          <p:cNvCxnSpPr>
            <a:cxnSpLocks/>
          </p:cNvCxnSpPr>
          <p:nvPr userDrawn="1"/>
        </p:nvCxnSpPr>
        <p:spPr>
          <a:xfrm>
            <a:off x="11720949" y="217055"/>
            <a:ext cx="0" cy="240145"/>
          </a:xfrm>
          <a:prstGeom prst="line">
            <a:avLst/>
          </a:prstGeom>
          <a:ln w="19050">
            <a:solidFill>
              <a:srgbClr val="009DD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FE69E32-E96C-4685-90AF-FAC2184E9F6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39930" y="95821"/>
            <a:ext cx="1040473" cy="447917"/>
          </a:xfrm>
          <a:prstGeom prst="rect">
            <a:avLst/>
          </a:prstGeom>
        </p:spPr>
      </p:pic>
      <p:sp>
        <p:nvSpPr>
          <p:cNvPr id="10" name="Footer Placeholder 4">
            <a:extLst>
              <a:ext uri="{FF2B5EF4-FFF2-40B4-BE49-F238E27FC236}">
                <a16:creationId xmlns:a16="http://schemas.microsoft.com/office/drawing/2014/main" id="{D2737F79-6FDB-4F9B-BAAA-00933B150E13}"/>
              </a:ext>
            </a:extLst>
          </p:cNvPr>
          <p:cNvSpPr>
            <a:spLocks noGrp="1"/>
          </p:cNvSpPr>
          <p:nvPr>
            <p:ph type="ftr" sz="quarter" idx="11"/>
          </p:nvPr>
        </p:nvSpPr>
        <p:spPr>
          <a:xfrm>
            <a:off x="9933707" y="6356350"/>
            <a:ext cx="2136371" cy="365125"/>
          </a:xfrm>
        </p:spPr>
        <p:txBody>
          <a:bodyPr/>
          <a:lstStyle/>
          <a:p>
            <a:r>
              <a:rPr lang="en-GB" dirty="0">
                <a:latin typeface="Arial" panose="020B0604020202020204" pitchFamily="34" charset="0"/>
                <a:cs typeface="Arial" panose="020B0604020202020204" pitchFamily="34" charset="0"/>
              </a:rPr>
              <a:t>© Medway Council 2021</a:t>
            </a:r>
            <a:endParaRPr lang="en-GB" dirty="0"/>
          </a:p>
        </p:txBody>
      </p:sp>
      <p:cxnSp>
        <p:nvCxnSpPr>
          <p:cNvPr id="11" name="Straight Connector 10">
            <a:extLst>
              <a:ext uri="{FF2B5EF4-FFF2-40B4-BE49-F238E27FC236}">
                <a16:creationId xmlns:a16="http://schemas.microsoft.com/office/drawing/2014/main" id="{3E796D21-5031-4F50-92F0-9A858FF879B1}"/>
              </a:ext>
            </a:extLst>
          </p:cNvPr>
          <p:cNvCxnSpPr/>
          <p:nvPr userDrawn="1"/>
        </p:nvCxnSpPr>
        <p:spPr>
          <a:xfrm>
            <a:off x="0" y="622168"/>
            <a:ext cx="12192000" cy="0"/>
          </a:xfrm>
          <a:prstGeom prst="line">
            <a:avLst/>
          </a:prstGeom>
          <a:ln w="28575">
            <a:solidFill>
              <a:srgbClr val="009D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79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269E97C8-E1C1-4FCC-A646-B17921DEEB4C}"/>
              </a:ext>
            </a:extLst>
          </p:cNvPr>
          <p:cNvSpPr>
            <a:spLocks noGrp="1"/>
          </p:cNvSpPr>
          <p:nvPr>
            <p:ph type="sldNum" sz="quarter" idx="12"/>
          </p:nvPr>
        </p:nvSpPr>
        <p:spPr>
          <a:xfrm>
            <a:off x="11745884" y="217055"/>
            <a:ext cx="382385" cy="240145"/>
          </a:xfrm>
          <a:prstGeom prst="rect">
            <a:avLst/>
          </a:prstGeom>
        </p:spPr>
        <p:txBody>
          <a:bodyPr/>
          <a:lstStyle>
            <a:lvl1pPr>
              <a:defRPr sz="1200">
                <a:solidFill>
                  <a:srgbClr val="009DDC"/>
                </a:solidFill>
                <a:latin typeface="Arial" panose="020B0604020202020204" pitchFamily="34" charset="0"/>
                <a:cs typeface="Arial" panose="020B0604020202020204" pitchFamily="34" charset="0"/>
              </a:defRPr>
            </a:lvl1pPr>
          </a:lstStyle>
          <a:p>
            <a:fld id="{478DA289-F468-42DF-B92F-0B060E228CBE}" type="slidenum">
              <a:rPr lang="en-GB" smtClean="0"/>
              <a:pPr/>
              <a:t>‹#›</a:t>
            </a:fld>
            <a:endParaRPr lang="en-GB" dirty="0"/>
          </a:p>
        </p:txBody>
      </p:sp>
      <p:cxnSp>
        <p:nvCxnSpPr>
          <p:cNvPr id="6" name="Straight Connector 5">
            <a:extLst>
              <a:ext uri="{FF2B5EF4-FFF2-40B4-BE49-F238E27FC236}">
                <a16:creationId xmlns:a16="http://schemas.microsoft.com/office/drawing/2014/main" id="{37B32BDB-C5E0-4311-94A8-D825A7667929}"/>
              </a:ext>
            </a:extLst>
          </p:cNvPr>
          <p:cNvCxnSpPr>
            <a:cxnSpLocks/>
          </p:cNvCxnSpPr>
          <p:nvPr userDrawn="1"/>
        </p:nvCxnSpPr>
        <p:spPr>
          <a:xfrm>
            <a:off x="11720949" y="217055"/>
            <a:ext cx="0" cy="240145"/>
          </a:xfrm>
          <a:prstGeom prst="line">
            <a:avLst/>
          </a:prstGeom>
          <a:ln w="19050">
            <a:solidFill>
              <a:srgbClr val="009DDC"/>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6388AA80-B0A0-4107-BC3A-5B030D00E50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39930" y="95821"/>
            <a:ext cx="1040473" cy="447917"/>
          </a:xfrm>
          <a:prstGeom prst="rect">
            <a:avLst/>
          </a:prstGeom>
        </p:spPr>
      </p:pic>
      <p:cxnSp>
        <p:nvCxnSpPr>
          <p:cNvPr id="8" name="Straight Connector 7">
            <a:extLst>
              <a:ext uri="{FF2B5EF4-FFF2-40B4-BE49-F238E27FC236}">
                <a16:creationId xmlns:a16="http://schemas.microsoft.com/office/drawing/2014/main" id="{90B01026-12F9-4F18-B342-AF35C30974CB}"/>
              </a:ext>
            </a:extLst>
          </p:cNvPr>
          <p:cNvCxnSpPr/>
          <p:nvPr userDrawn="1"/>
        </p:nvCxnSpPr>
        <p:spPr>
          <a:xfrm>
            <a:off x="0" y="622168"/>
            <a:ext cx="12192000" cy="0"/>
          </a:xfrm>
          <a:prstGeom prst="line">
            <a:avLst/>
          </a:prstGeom>
          <a:ln w="28575">
            <a:solidFill>
              <a:srgbClr val="009DDC"/>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7EC44BF1-2127-4D7A-A5BD-5D529F91EA4C}"/>
              </a:ext>
            </a:extLst>
          </p:cNvPr>
          <p:cNvSpPr>
            <a:spLocks noGrp="1"/>
          </p:cNvSpPr>
          <p:nvPr>
            <p:ph type="ftr" sz="quarter" idx="11"/>
          </p:nvPr>
        </p:nvSpPr>
        <p:spPr>
          <a:xfrm>
            <a:off x="9933707" y="6356350"/>
            <a:ext cx="2136371" cy="365125"/>
          </a:xfrm>
        </p:spPr>
        <p:txBody>
          <a:bodyPr/>
          <a:lstStyle/>
          <a:p>
            <a:r>
              <a:rPr lang="en-GB" dirty="0">
                <a:latin typeface="Arial" panose="020B0604020202020204" pitchFamily="34" charset="0"/>
                <a:cs typeface="Arial" panose="020B0604020202020204" pitchFamily="34" charset="0"/>
              </a:rPr>
              <a:t>© Medway Council 2021</a:t>
            </a:r>
            <a:endParaRPr lang="en-GB" dirty="0"/>
          </a:p>
        </p:txBody>
      </p:sp>
    </p:spTree>
    <p:extLst>
      <p:ext uri="{BB962C8B-B14F-4D97-AF65-F5344CB8AC3E}">
        <p14:creationId xmlns:p14="http://schemas.microsoft.com/office/powerpoint/2010/main" val="302680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9753D-3C50-4AA2-AFBC-C7160A71D9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C6E02F1D-F1F5-47F3-9D10-88F192F23DD6}"/>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5" name="Footer Placeholder 4">
            <a:extLst>
              <a:ext uri="{FF2B5EF4-FFF2-40B4-BE49-F238E27FC236}">
                <a16:creationId xmlns:a16="http://schemas.microsoft.com/office/drawing/2014/main" id="{5DB8D622-CAD6-4BF2-AC67-46D9F094AC3B}"/>
              </a:ext>
            </a:extLst>
          </p:cNvPr>
          <p:cNvSpPr>
            <a:spLocks noGrp="1"/>
          </p:cNvSpPr>
          <p:nvPr>
            <p:ph type="ftr" sz="quarter" idx="11"/>
          </p:nvPr>
        </p:nvSpPr>
        <p:spPr/>
        <p:txBody>
          <a:bodyPr/>
          <a:lstStyle/>
          <a:p>
            <a:r>
              <a:rPr lang="en-GB"/>
              <a:t>© Medway Council 2021</a:t>
            </a:r>
          </a:p>
        </p:txBody>
      </p:sp>
      <p:sp>
        <p:nvSpPr>
          <p:cNvPr id="6" name="Slide Number Placeholder 5">
            <a:extLst>
              <a:ext uri="{FF2B5EF4-FFF2-40B4-BE49-F238E27FC236}">
                <a16:creationId xmlns:a16="http://schemas.microsoft.com/office/drawing/2014/main" id="{4257B945-9B1F-49F9-93D4-0E5088A903BD}"/>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1325699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2ABEB-7FE9-4809-A8B4-F0F49BD1CAFA}"/>
              </a:ext>
            </a:extLst>
          </p:cNvPr>
          <p:cNvSpPr>
            <a:spLocks noGrp="1"/>
          </p:cNvSpPr>
          <p:nvPr>
            <p:ph type="title"/>
          </p:nvPr>
        </p:nvSpPr>
        <p:spPr>
          <a:xfrm>
            <a:off x="838200" y="3357707"/>
            <a:ext cx="105156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999159-ED73-43CE-9411-5FE9BDBE4C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4AC398-D4EF-4CD6-B018-E6DDD998853A}"/>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B85EAD1-474A-49D5-BB07-051F392E50A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6A29F93A-F411-4229-BE07-436EA9787A40}"/>
              </a:ext>
            </a:extLst>
          </p:cNvPr>
          <p:cNvSpPr>
            <a:spLocks noGrp="1"/>
          </p:cNvSpPr>
          <p:nvPr>
            <p:ph type="ftr" sz="quarter" idx="11"/>
          </p:nvPr>
        </p:nvSpPr>
        <p:spPr/>
        <p:txBody>
          <a:bodyPr/>
          <a:lstStyle/>
          <a:p>
            <a:r>
              <a:rPr lang="en-GB"/>
              <a:t>© Medway Council 2021</a:t>
            </a:r>
          </a:p>
        </p:txBody>
      </p:sp>
      <p:sp>
        <p:nvSpPr>
          <p:cNvPr id="7" name="Slide Number Placeholder 6">
            <a:extLst>
              <a:ext uri="{FF2B5EF4-FFF2-40B4-BE49-F238E27FC236}">
                <a16:creationId xmlns:a16="http://schemas.microsoft.com/office/drawing/2014/main" id="{DF6D81D6-1309-41BD-81CB-51538A455CC8}"/>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2112227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759C-0AEC-4843-B3E8-E955391BD5E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CA39A8-E4F8-46DE-89CC-A76E803015D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CF9BD2-53FF-40CE-AC57-392C4A80B54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B48383-7FC2-4403-B15D-FDEB015844A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C58B7A6-1E47-4543-80B8-54A3DE622318}"/>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74FA67-854A-40F8-AEE6-FDF55629AF77}"/>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8" name="Footer Placeholder 7">
            <a:extLst>
              <a:ext uri="{FF2B5EF4-FFF2-40B4-BE49-F238E27FC236}">
                <a16:creationId xmlns:a16="http://schemas.microsoft.com/office/drawing/2014/main" id="{3A5B196E-E31C-4869-B793-D2AD97D9112C}"/>
              </a:ext>
            </a:extLst>
          </p:cNvPr>
          <p:cNvSpPr>
            <a:spLocks noGrp="1"/>
          </p:cNvSpPr>
          <p:nvPr>
            <p:ph type="ftr" sz="quarter" idx="11"/>
          </p:nvPr>
        </p:nvSpPr>
        <p:spPr/>
        <p:txBody>
          <a:bodyPr/>
          <a:lstStyle/>
          <a:p>
            <a:r>
              <a:rPr lang="en-GB"/>
              <a:t>© Medway Council 2021</a:t>
            </a:r>
          </a:p>
        </p:txBody>
      </p:sp>
      <p:sp>
        <p:nvSpPr>
          <p:cNvPr id="9" name="Slide Number Placeholder 8">
            <a:extLst>
              <a:ext uri="{FF2B5EF4-FFF2-40B4-BE49-F238E27FC236}">
                <a16:creationId xmlns:a16="http://schemas.microsoft.com/office/drawing/2014/main" id="{F29EB52C-3A2F-46CD-AB8C-6C9F42261516}"/>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2235019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009DD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A517E0-1A3F-4D92-8331-C196299583DD}"/>
              </a:ext>
            </a:extLst>
          </p:cNvPr>
          <p:cNvSpPr txBox="1"/>
          <p:nvPr userDrawn="1"/>
        </p:nvSpPr>
        <p:spPr>
          <a:xfrm>
            <a:off x="10049163" y="207607"/>
            <a:ext cx="2005079" cy="1077218"/>
          </a:xfrm>
          <a:prstGeom prst="rect">
            <a:avLst/>
          </a:prstGeom>
          <a:noFill/>
          <a:ln w="28575">
            <a:solidFill>
              <a:srgbClr val="1C0039"/>
            </a:solidFill>
          </a:ln>
        </p:spPr>
        <p:txBody>
          <a:bodyPr wrap="square" rtlCol="0">
            <a:spAutoFit/>
          </a:bodyPr>
          <a:lstStyle/>
          <a:p>
            <a:pPr algn="ctr"/>
            <a:r>
              <a:rPr lang="en-US" sz="3200" dirty="0">
                <a:solidFill>
                  <a:srgbClr val="1C0039"/>
                </a:solidFill>
                <a:latin typeface="Arial Black" panose="020B0A04020102020204" pitchFamily="34" charset="0"/>
              </a:rPr>
              <a:t>Teacher</a:t>
            </a:r>
          </a:p>
          <a:p>
            <a:pPr algn="ctr"/>
            <a:r>
              <a:rPr lang="en-US" sz="3200" dirty="0">
                <a:solidFill>
                  <a:srgbClr val="1C0039"/>
                </a:solidFill>
                <a:latin typeface="Arial Black" panose="020B0A04020102020204" pitchFamily="34" charset="0"/>
              </a:rPr>
              <a:t> slide</a:t>
            </a:r>
            <a:endParaRPr lang="en-GB" sz="3200" dirty="0">
              <a:solidFill>
                <a:srgbClr val="1C0039"/>
              </a:solidFill>
              <a:latin typeface="Arial Black" panose="020B0A04020102020204" pitchFamily="34" charset="0"/>
            </a:endParaRPr>
          </a:p>
        </p:txBody>
      </p:sp>
      <p:pic>
        <p:nvPicPr>
          <p:cNvPr id="9" name="Picture 8">
            <a:extLst>
              <a:ext uri="{FF2B5EF4-FFF2-40B4-BE49-F238E27FC236}">
                <a16:creationId xmlns:a16="http://schemas.microsoft.com/office/drawing/2014/main" id="{19527E27-972B-479D-A4D5-C05BF82DF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1016" y="193442"/>
            <a:ext cx="2005079" cy="863173"/>
          </a:xfrm>
          <a:prstGeom prst="rect">
            <a:avLst/>
          </a:prstGeom>
        </p:spPr>
      </p:pic>
      <p:sp>
        <p:nvSpPr>
          <p:cNvPr id="16" name="Text Placeholder 15">
            <a:extLst>
              <a:ext uri="{FF2B5EF4-FFF2-40B4-BE49-F238E27FC236}">
                <a16:creationId xmlns:a16="http://schemas.microsoft.com/office/drawing/2014/main" id="{E88F7A41-5725-4A32-AA9D-9BF5FF1020C9}"/>
              </a:ext>
            </a:extLst>
          </p:cNvPr>
          <p:cNvSpPr>
            <a:spLocks noGrp="1"/>
          </p:cNvSpPr>
          <p:nvPr>
            <p:ph type="body" sz="quarter" idx="10" hasCustomPrompt="1"/>
          </p:nvPr>
        </p:nvSpPr>
        <p:spPr>
          <a:xfrm>
            <a:off x="1034474" y="2622550"/>
            <a:ext cx="9624290" cy="951923"/>
          </a:xfrm>
          <a:prstGeom prst="rect">
            <a:avLst/>
          </a:prstGeom>
        </p:spPr>
        <p:txBody>
          <a:bodyPr/>
          <a:lstStyle>
            <a:lvl1pPr marL="0" indent="0" algn="ctr">
              <a:buNone/>
              <a:defRPr sz="9600">
                <a:solidFill>
                  <a:srgbClr val="1C0039"/>
                </a:solidFill>
                <a:latin typeface="Arial Black" panose="020B0A04020102020204" pitchFamily="34" charset="0"/>
              </a:defRPr>
            </a:lvl1pPr>
          </a:lstStyle>
          <a:p>
            <a:pPr lvl="0"/>
            <a:r>
              <a:rPr lang="en-US" dirty="0"/>
              <a:t>Lesson title</a:t>
            </a:r>
          </a:p>
        </p:txBody>
      </p:sp>
      <p:sp>
        <p:nvSpPr>
          <p:cNvPr id="18" name="Text Placeholder 17">
            <a:extLst>
              <a:ext uri="{FF2B5EF4-FFF2-40B4-BE49-F238E27FC236}">
                <a16:creationId xmlns:a16="http://schemas.microsoft.com/office/drawing/2014/main" id="{7DE375A4-3D9D-4078-AF8A-3BF5588A4817}"/>
              </a:ext>
            </a:extLst>
          </p:cNvPr>
          <p:cNvSpPr>
            <a:spLocks noGrp="1"/>
          </p:cNvSpPr>
          <p:nvPr>
            <p:ph type="body" sz="quarter" idx="11" hasCustomPrompt="1"/>
          </p:nvPr>
        </p:nvSpPr>
        <p:spPr>
          <a:xfrm>
            <a:off x="1034473" y="3732066"/>
            <a:ext cx="9624289" cy="950913"/>
          </a:xfrm>
          <a:prstGeom prst="rect">
            <a:avLst/>
          </a:prstGeom>
        </p:spPr>
        <p:txBody>
          <a:bodyPr/>
          <a:lstStyle>
            <a:lvl1pPr marL="0" indent="0" algn="ctr">
              <a:buNone/>
              <a:defRPr sz="3050">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marL="914400" indent="0">
              <a:buNone/>
              <a:defRPr>
                <a:solidFill>
                  <a:schemeClr val="bg1"/>
                </a:solidFill>
                <a:latin typeface="Arial" panose="020B0604020202020204" pitchFamily="34" charset="0"/>
                <a:cs typeface="Arial" panose="020B0604020202020204" pitchFamily="34" charset="0"/>
              </a:defRPr>
            </a:lvl3pPr>
            <a:lvl4pPr marL="1371600" indent="0">
              <a:buNone/>
              <a:defRPr>
                <a:solidFill>
                  <a:schemeClr val="bg1"/>
                </a:solidFill>
                <a:latin typeface="Arial" panose="020B0604020202020204" pitchFamily="34" charset="0"/>
                <a:cs typeface="Arial" panose="020B0604020202020204" pitchFamily="34" charset="0"/>
              </a:defRPr>
            </a:lvl4pPr>
            <a:lvl5pPr marL="1828800" indent="0">
              <a:buNone/>
              <a:defRPr>
                <a:solidFill>
                  <a:schemeClr val="bg1"/>
                </a:solidFill>
                <a:latin typeface="Arial" panose="020B0604020202020204" pitchFamily="34" charset="0"/>
                <a:cs typeface="Arial" panose="020B0604020202020204" pitchFamily="34" charset="0"/>
              </a:defRPr>
            </a:lvl5pPr>
          </a:lstStyle>
          <a:p>
            <a:pPr lvl="0"/>
            <a:r>
              <a:rPr lang="en-US" dirty="0"/>
              <a:t>Subtitle text (adjust to same length as above)</a:t>
            </a:r>
            <a:endParaRPr lang="en-GB" dirty="0"/>
          </a:p>
        </p:txBody>
      </p:sp>
      <p:sp>
        <p:nvSpPr>
          <p:cNvPr id="19" name="Footer Placeholder 4">
            <a:extLst>
              <a:ext uri="{FF2B5EF4-FFF2-40B4-BE49-F238E27FC236}">
                <a16:creationId xmlns:a16="http://schemas.microsoft.com/office/drawing/2014/main" id="{FEB45C7F-30AC-4AF5-AB8B-D1E4F82DFFAF}"/>
              </a:ext>
            </a:extLst>
          </p:cNvPr>
          <p:cNvSpPr>
            <a:spLocks noGrp="1"/>
          </p:cNvSpPr>
          <p:nvPr>
            <p:ph type="ftr" sz="quarter" idx="12"/>
          </p:nvPr>
        </p:nvSpPr>
        <p:spPr>
          <a:xfrm>
            <a:off x="9933707" y="6356350"/>
            <a:ext cx="2136371" cy="365125"/>
          </a:xfrm>
        </p:spPr>
        <p:txBody>
          <a:bodyPr/>
          <a:lstStyle>
            <a:lvl1pPr>
              <a:defRPr>
                <a:solidFill>
                  <a:schemeClr val="bg1"/>
                </a:solidFill>
              </a:defRPr>
            </a:lvl1pPr>
          </a:lstStyle>
          <a:p>
            <a:r>
              <a:rPr lang="en-GB">
                <a:latin typeface="Arial" panose="020B0604020202020204" pitchFamily="34" charset="0"/>
                <a:cs typeface="Arial" panose="020B0604020202020204" pitchFamily="34" charset="0"/>
              </a:rPr>
              <a:t>© Medway Council 2021</a:t>
            </a:r>
            <a:endParaRPr lang="en-GB" dirty="0"/>
          </a:p>
        </p:txBody>
      </p:sp>
    </p:spTree>
    <p:extLst>
      <p:ext uri="{BB962C8B-B14F-4D97-AF65-F5344CB8AC3E}">
        <p14:creationId xmlns:p14="http://schemas.microsoft.com/office/powerpoint/2010/main" val="67556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009DDC"/>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AA517E0-1A3F-4D92-8331-C196299583DD}"/>
              </a:ext>
            </a:extLst>
          </p:cNvPr>
          <p:cNvSpPr txBox="1"/>
          <p:nvPr userDrawn="1"/>
        </p:nvSpPr>
        <p:spPr>
          <a:xfrm>
            <a:off x="10049163" y="207607"/>
            <a:ext cx="2005079" cy="1077218"/>
          </a:xfrm>
          <a:prstGeom prst="rect">
            <a:avLst/>
          </a:prstGeom>
          <a:noFill/>
          <a:ln w="28575">
            <a:solidFill>
              <a:srgbClr val="1C0039"/>
            </a:solidFill>
          </a:ln>
        </p:spPr>
        <p:txBody>
          <a:bodyPr wrap="square" rtlCol="0">
            <a:spAutoFit/>
          </a:bodyPr>
          <a:lstStyle/>
          <a:p>
            <a:pPr algn="ctr"/>
            <a:r>
              <a:rPr lang="en-US" sz="3200" dirty="0">
                <a:solidFill>
                  <a:srgbClr val="1C0039"/>
                </a:solidFill>
                <a:latin typeface="Arial Black" panose="020B0A04020102020204" pitchFamily="34" charset="0"/>
              </a:rPr>
              <a:t>Teacher</a:t>
            </a:r>
          </a:p>
          <a:p>
            <a:pPr algn="ctr"/>
            <a:r>
              <a:rPr lang="en-US" sz="3200" dirty="0">
                <a:solidFill>
                  <a:srgbClr val="1C0039"/>
                </a:solidFill>
                <a:latin typeface="Arial Black" panose="020B0A04020102020204" pitchFamily="34" charset="0"/>
              </a:rPr>
              <a:t> slide</a:t>
            </a:r>
            <a:endParaRPr lang="en-GB" sz="3200" dirty="0">
              <a:solidFill>
                <a:srgbClr val="1C0039"/>
              </a:solidFill>
              <a:latin typeface="Arial Black" panose="020B0A04020102020204" pitchFamily="34" charset="0"/>
            </a:endParaRPr>
          </a:p>
        </p:txBody>
      </p:sp>
      <p:pic>
        <p:nvPicPr>
          <p:cNvPr id="9" name="Picture 8">
            <a:extLst>
              <a:ext uri="{FF2B5EF4-FFF2-40B4-BE49-F238E27FC236}">
                <a16:creationId xmlns:a16="http://schemas.microsoft.com/office/drawing/2014/main" id="{19527E27-972B-479D-A4D5-C05BF82DF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88104" y="314629"/>
            <a:ext cx="2005079" cy="863173"/>
          </a:xfrm>
          <a:prstGeom prst="rect">
            <a:avLst/>
          </a:prstGeom>
        </p:spPr>
      </p:pic>
      <p:sp>
        <p:nvSpPr>
          <p:cNvPr id="19" name="Footer Placeholder 4">
            <a:extLst>
              <a:ext uri="{FF2B5EF4-FFF2-40B4-BE49-F238E27FC236}">
                <a16:creationId xmlns:a16="http://schemas.microsoft.com/office/drawing/2014/main" id="{FEB45C7F-30AC-4AF5-AB8B-D1E4F82DFFAF}"/>
              </a:ext>
            </a:extLst>
          </p:cNvPr>
          <p:cNvSpPr>
            <a:spLocks noGrp="1"/>
          </p:cNvSpPr>
          <p:nvPr>
            <p:ph type="ftr" sz="quarter" idx="12"/>
          </p:nvPr>
        </p:nvSpPr>
        <p:spPr>
          <a:xfrm>
            <a:off x="9933707" y="6356350"/>
            <a:ext cx="2136371" cy="365125"/>
          </a:xfrm>
        </p:spPr>
        <p:txBody>
          <a:bodyPr/>
          <a:lstStyle>
            <a:lvl1pPr>
              <a:defRPr>
                <a:solidFill>
                  <a:schemeClr val="bg1"/>
                </a:solidFill>
              </a:defRPr>
            </a:lvl1pPr>
          </a:lstStyle>
          <a:p>
            <a:r>
              <a:rPr lang="en-GB">
                <a:latin typeface="Arial" panose="020B0604020202020204" pitchFamily="34" charset="0"/>
                <a:cs typeface="Arial" panose="020B0604020202020204" pitchFamily="34" charset="0"/>
              </a:rPr>
              <a:t>© Medway Council 2021</a:t>
            </a:r>
            <a:endParaRPr lang="en-GB" dirty="0"/>
          </a:p>
        </p:txBody>
      </p:sp>
      <p:sp>
        <p:nvSpPr>
          <p:cNvPr id="7" name="Title 1">
            <a:extLst>
              <a:ext uri="{FF2B5EF4-FFF2-40B4-BE49-F238E27FC236}">
                <a16:creationId xmlns:a16="http://schemas.microsoft.com/office/drawing/2014/main" id="{084885DB-9D07-42B8-B3E7-646509C41371}"/>
              </a:ext>
            </a:extLst>
          </p:cNvPr>
          <p:cNvSpPr>
            <a:spLocks noGrp="1"/>
          </p:cNvSpPr>
          <p:nvPr>
            <p:ph type="title"/>
          </p:nvPr>
        </p:nvSpPr>
        <p:spPr>
          <a:xfrm>
            <a:off x="332616" y="498713"/>
            <a:ext cx="6927166" cy="679089"/>
          </a:xfrm>
          <a:prstGeom prst="rect">
            <a:avLst/>
          </a:prstGeom>
        </p:spPr>
        <p:txBody>
          <a:bodyPr/>
          <a:lstStyle>
            <a:lvl1pPr algn="l">
              <a:defRPr sz="3200">
                <a:solidFill>
                  <a:srgbClr val="1C0039"/>
                </a:solidFill>
                <a:latin typeface="Arial Black" panose="020B0A04020102020204" pitchFamily="34" charset="0"/>
              </a:defRPr>
            </a:lvl1pPr>
          </a:lstStyle>
          <a:p>
            <a:r>
              <a:rPr lang="en-US" dirty="0"/>
              <a:t>Click to edit Master title style</a:t>
            </a:r>
            <a:endParaRPr lang="en-GB" dirty="0"/>
          </a:p>
        </p:txBody>
      </p:sp>
      <p:sp>
        <p:nvSpPr>
          <p:cNvPr id="8" name="Content Placeholder 2">
            <a:extLst>
              <a:ext uri="{FF2B5EF4-FFF2-40B4-BE49-F238E27FC236}">
                <a16:creationId xmlns:a16="http://schemas.microsoft.com/office/drawing/2014/main" id="{BBD33BE7-370A-46FD-807D-3F87844C4A4B}"/>
              </a:ext>
            </a:extLst>
          </p:cNvPr>
          <p:cNvSpPr>
            <a:spLocks noGrp="1"/>
          </p:cNvSpPr>
          <p:nvPr>
            <p:ph idx="1"/>
          </p:nvPr>
        </p:nvSpPr>
        <p:spPr>
          <a:xfrm>
            <a:off x="332616" y="1788160"/>
            <a:ext cx="10515600" cy="3068003"/>
          </a:xfrm>
          <a:prstGeom prst="rect">
            <a:avLst/>
          </a:prstGeom>
        </p:spPr>
        <p:txBody>
          <a:bodyPr/>
          <a:lstStyle>
            <a:lvl1pPr>
              <a:defRPr>
                <a:solidFill>
                  <a:srgbClr val="1C0039"/>
                </a:solidFill>
                <a:latin typeface="Calibri" panose="020F0502020204030204" pitchFamily="34" charset="0"/>
                <a:ea typeface="Lato" panose="020F0502020204030203" pitchFamily="34" charset="0"/>
                <a:cs typeface="Calibri" panose="020F0502020204030204" pitchFamily="34" charset="0"/>
              </a:defRPr>
            </a:lvl1pPr>
            <a:lvl2pPr>
              <a:defRPr>
                <a:solidFill>
                  <a:srgbClr val="1C0039"/>
                </a:solidFill>
              </a:defRPr>
            </a:lvl2pPr>
            <a:lvl3pPr>
              <a:defRPr>
                <a:solidFill>
                  <a:srgbClr val="1C0039"/>
                </a:solidFill>
              </a:defRPr>
            </a:lvl3pPr>
            <a:lvl4pPr>
              <a:defRPr>
                <a:solidFill>
                  <a:srgbClr val="1C0039"/>
                </a:solidFill>
              </a:defRPr>
            </a:lvl4pPr>
            <a:lvl5pPr>
              <a:defRPr>
                <a:solidFill>
                  <a:srgbClr val="1C0039"/>
                </a:solidFill>
              </a:defRPr>
            </a:lvl5pPr>
          </a:lstStyle>
          <a:p>
            <a:pPr lvl="0"/>
            <a:r>
              <a:rPr lang="en-US" dirty="0"/>
              <a:t>Edit Master text styles</a:t>
            </a:r>
          </a:p>
        </p:txBody>
      </p:sp>
    </p:spTree>
    <p:extLst>
      <p:ext uri="{BB962C8B-B14F-4D97-AF65-F5344CB8AC3E}">
        <p14:creationId xmlns:p14="http://schemas.microsoft.com/office/powerpoint/2010/main" val="3907222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A82DA-765C-47AB-9EF3-2A2FE4BBF3F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104EAED-0912-42F3-94D7-C80C2752B31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DE76A2-2EDE-400A-A5BC-AAC394F9EB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050FB2D-666F-4A01-84B8-861AB3CA05AE}"/>
              </a:ext>
            </a:extLst>
          </p:cNvPr>
          <p:cNvSpPr>
            <a:spLocks noGrp="1"/>
          </p:cNvSpPr>
          <p:nvPr>
            <p:ph type="dt" sz="half" idx="10"/>
          </p:nvPr>
        </p:nvSpPr>
        <p:spPr>
          <a:xfrm>
            <a:off x="838200" y="6356350"/>
            <a:ext cx="2743200" cy="365125"/>
          </a:xfrm>
          <a:prstGeom prst="rect">
            <a:avLst/>
          </a:prstGeom>
        </p:spPr>
        <p:txBody>
          <a:bodyPr/>
          <a:lstStyle/>
          <a:p>
            <a:endParaRPr lang="en-GB"/>
          </a:p>
        </p:txBody>
      </p:sp>
      <p:sp>
        <p:nvSpPr>
          <p:cNvPr id="6" name="Footer Placeholder 5">
            <a:extLst>
              <a:ext uri="{FF2B5EF4-FFF2-40B4-BE49-F238E27FC236}">
                <a16:creationId xmlns:a16="http://schemas.microsoft.com/office/drawing/2014/main" id="{B15EB34A-32B1-4872-BC7C-BAF393E69A58}"/>
              </a:ext>
            </a:extLst>
          </p:cNvPr>
          <p:cNvSpPr>
            <a:spLocks noGrp="1"/>
          </p:cNvSpPr>
          <p:nvPr>
            <p:ph type="ftr" sz="quarter" idx="11"/>
          </p:nvPr>
        </p:nvSpPr>
        <p:spPr/>
        <p:txBody>
          <a:bodyPr/>
          <a:lstStyle/>
          <a:p>
            <a:r>
              <a:rPr lang="en-GB"/>
              <a:t>© Medway Council 2021</a:t>
            </a:r>
          </a:p>
        </p:txBody>
      </p:sp>
      <p:sp>
        <p:nvSpPr>
          <p:cNvPr id="7" name="Slide Number Placeholder 6">
            <a:extLst>
              <a:ext uri="{FF2B5EF4-FFF2-40B4-BE49-F238E27FC236}">
                <a16:creationId xmlns:a16="http://schemas.microsoft.com/office/drawing/2014/main" id="{2D8BA892-921A-4E0A-953F-D16D9C5B92E2}"/>
              </a:ext>
            </a:extLst>
          </p:cNvPr>
          <p:cNvSpPr>
            <a:spLocks noGrp="1"/>
          </p:cNvSpPr>
          <p:nvPr>
            <p:ph type="sldNum" sz="quarter" idx="12"/>
          </p:nvPr>
        </p:nvSpPr>
        <p:spPr>
          <a:xfrm>
            <a:off x="8610600" y="6356350"/>
            <a:ext cx="2743200" cy="365125"/>
          </a:xfrm>
          <a:prstGeom prst="rect">
            <a:avLst/>
          </a:prstGeom>
        </p:spPr>
        <p:txBody>
          <a:bodyPr/>
          <a:lstStyle/>
          <a:p>
            <a:fld id="{4AE8B58C-F495-4FCD-A907-CF53D7D243B6}" type="slidenum">
              <a:rPr lang="en-GB" smtClean="0"/>
              <a:t>‹#›</a:t>
            </a:fld>
            <a:endParaRPr lang="en-GB"/>
          </a:p>
        </p:txBody>
      </p:sp>
    </p:spTree>
    <p:extLst>
      <p:ext uri="{BB962C8B-B14F-4D97-AF65-F5344CB8AC3E}">
        <p14:creationId xmlns:p14="http://schemas.microsoft.com/office/powerpoint/2010/main" val="787490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4AB7B4A4-058D-4AFC-A525-EAD9398C9BCC}"/>
              </a:ext>
            </a:extLst>
          </p:cNvPr>
          <p:cNvSpPr>
            <a:spLocks noGrp="1"/>
          </p:cNvSpPr>
          <p:nvPr>
            <p:ph type="ftr" sz="quarter" idx="3"/>
          </p:nvPr>
        </p:nvSpPr>
        <p:spPr>
          <a:xfrm>
            <a:off x="8370916" y="6306401"/>
            <a:ext cx="1594658"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GB">
                <a:latin typeface="Arial" panose="020B0604020202020204" pitchFamily="34" charset="0"/>
                <a:cs typeface="Arial" panose="020B0604020202020204" pitchFamily="34" charset="0"/>
              </a:rPr>
              <a:t>© Medway Council 2021</a:t>
            </a:r>
            <a:endParaRPr lang="en-GB" dirty="0"/>
          </a:p>
        </p:txBody>
      </p:sp>
    </p:spTree>
    <p:extLst>
      <p:ext uri="{BB962C8B-B14F-4D97-AF65-F5344CB8AC3E}">
        <p14:creationId xmlns:p14="http://schemas.microsoft.com/office/powerpoint/2010/main" val="3980962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5" r:id="rId3"/>
    <p:sldLayoutId id="2147483651" r:id="rId4"/>
    <p:sldLayoutId id="2147483652" r:id="rId5"/>
    <p:sldLayoutId id="2147483653" r:id="rId6"/>
    <p:sldLayoutId id="2147483654" r:id="rId7"/>
    <p:sldLayoutId id="2147483660" r:id="rId8"/>
    <p:sldLayoutId id="2147483656" r:id="rId9"/>
    <p:sldLayoutId id="2147483657" r:id="rId10"/>
    <p:sldLayoutId id="2147483658" r:id="rId11"/>
    <p:sldLayoutId id="2147483659" r:id="rId12"/>
  </p:sldLayoutIdLst>
  <p:hf hdr="0" dt="0"/>
  <p:txStyles>
    <p:titleStyle>
      <a:lvl1pPr algn="ctr" defTabSz="914400" rtl="0" eaLnBrk="1" latinLnBrk="0" hangingPunct="1">
        <a:lnSpc>
          <a:spcPct val="90000"/>
        </a:lnSpc>
        <a:spcBef>
          <a:spcPct val="0"/>
        </a:spcBef>
        <a:buNone/>
        <a:defRPr sz="4400" kern="1200">
          <a:solidFill>
            <a:srgbClr val="009DDC"/>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bettermedway.co.uk/" TargetMode="External"/><Relationship Id="rId7"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ww.childline.org.uk/" TargetMode="External"/><Relationship Id="rId4" Type="http://schemas.openxmlformats.org/officeDocument/2006/relationships/hyperlink" Target="https://www.brook.org.uk/help-advic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RHymPvtLlcA"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655DE575-5DBD-4769-9535-0F21EC1C0C36}"/>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11" name="Title 10">
            <a:extLst>
              <a:ext uri="{FF2B5EF4-FFF2-40B4-BE49-F238E27FC236}">
                <a16:creationId xmlns:a16="http://schemas.microsoft.com/office/drawing/2014/main" id="{BF9980F6-4C23-4DB9-B976-393C45E94864}"/>
              </a:ext>
            </a:extLst>
          </p:cNvPr>
          <p:cNvSpPr>
            <a:spLocks noGrp="1"/>
          </p:cNvSpPr>
          <p:nvPr>
            <p:ph type="title"/>
          </p:nvPr>
        </p:nvSpPr>
        <p:spPr>
          <a:xfrm>
            <a:off x="195209" y="4685574"/>
            <a:ext cx="11743362" cy="613009"/>
          </a:xfrm>
        </p:spPr>
        <p:txBody>
          <a:bodyPr>
            <a:normAutofit fontScale="90000"/>
          </a:bodyPr>
          <a:lstStyle/>
          <a:p>
            <a:r>
              <a:rPr lang="en-US" dirty="0"/>
              <a:t>Sexual orientation and gender identity</a:t>
            </a:r>
            <a:endParaRPr lang="en-GB" dirty="0"/>
          </a:p>
        </p:txBody>
      </p:sp>
      <p:pic>
        <p:nvPicPr>
          <p:cNvPr id="3" name="Picture Placeholder 2">
            <a:extLst>
              <a:ext uri="{FF2B5EF4-FFF2-40B4-BE49-F238E27FC236}">
                <a16:creationId xmlns:a16="http://schemas.microsoft.com/office/drawing/2014/main" id="{B7C696E4-BD5C-40B6-A1A1-57E7386980DE}"/>
              </a:ext>
            </a:extLst>
          </p:cNvPr>
          <p:cNvPicPr>
            <a:picLocks noGrp="1" noChangeAspect="1"/>
          </p:cNvPicPr>
          <p:nvPr>
            <p:ph type="pic" sz="quarter" idx="13"/>
          </p:nvPr>
        </p:nvPicPr>
        <p:blipFill>
          <a:blip r:embed="rId2" cstate="hqprint">
            <a:extLst>
              <a:ext uri="{28A0092B-C50C-407E-A947-70E740481C1C}">
                <a14:useLocalDpi xmlns:a14="http://schemas.microsoft.com/office/drawing/2010/main" val="0"/>
              </a:ext>
            </a:extLst>
          </a:blip>
          <a:srcRect l="2005" r="2005"/>
          <a:stretch/>
        </p:blipFill>
        <p:spPr>
          <a:xfrm>
            <a:off x="3967956" y="1580183"/>
            <a:ext cx="4256088" cy="2954337"/>
          </a:xfrm>
        </p:spPr>
      </p:pic>
      <p:sp>
        <p:nvSpPr>
          <p:cNvPr id="5" name="TextBox 1"/>
          <p:cNvSpPr txBox="1"/>
          <p:nvPr/>
        </p:nvSpPr>
        <p:spPr>
          <a:xfrm>
            <a:off x="942109" y="5449637"/>
            <a:ext cx="407323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400" dirty="0" smtClean="0"/>
              <a:t>LO: </a:t>
            </a:r>
            <a:r>
              <a:rPr lang="en-GB" sz="2400" smtClean="0"/>
              <a:t>Lesson 4</a:t>
            </a:r>
            <a:endParaRPr lang="en-GB" sz="2400" dirty="0"/>
          </a:p>
        </p:txBody>
      </p:sp>
    </p:spTree>
    <p:extLst>
      <p:ext uri="{BB962C8B-B14F-4D97-AF65-F5344CB8AC3E}">
        <p14:creationId xmlns:p14="http://schemas.microsoft.com/office/powerpoint/2010/main" val="15926738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4B04-275D-4343-9B99-099DCBE91CE9}"/>
              </a:ext>
            </a:extLst>
          </p:cNvPr>
          <p:cNvSpPr>
            <a:spLocks noGrp="1"/>
          </p:cNvSpPr>
          <p:nvPr>
            <p:ph type="title"/>
          </p:nvPr>
        </p:nvSpPr>
        <p:spPr>
          <a:xfrm>
            <a:off x="838199" y="983456"/>
            <a:ext cx="10822969" cy="1325563"/>
          </a:xfrm>
        </p:spPr>
        <p:txBody>
          <a:bodyPr/>
          <a:lstStyle/>
          <a:p>
            <a:r>
              <a:rPr lang="en-GB" dirty="0"/>
              <a:t>Friend scenarios</a:t>
            </a:r>
          </a:p>
        </p:txBody>
      </p:sp>
      <p:sp>
        <p:nvSpPr>
          <p:cNvPr id="4" name="Slide Number Placeholder 3">
            <a:extLst>
              <a:ext uri="{FF2B5EF4-FFF2-40B4-BE49-F238E27FC236}">
                <a16:creationId xmlns:a16="http://schemas.microsoft.com/office/drawing/2014/main" id="{E53D73AD-0D24-444E-82C8-9CE2235940BF}"/>
              </a:ext>
            </a:extLst>
          </p:cNvPr>
          <p:cNvSpPr>
            <a:spLocks noGrp="1"/>
          </p:cNvSpPr>
          <p:nvPr>
            <p:ph type="sldNum" sz="quarter" idx="12"/>
          </p:nvPr>
        </p:nvSpPr>
        <p:spPr/>
        <p:txBody>
          <a:bodyPr/>
          <a:lstStyle/>
          <a:p>
            <a:fld id="{478DA289-F468-42DF-B92F-0B060E228CBE}" type="slidenum">
              <a:rPr lang="en-GB" smtClean="0"/>
              <a:pPr/>
              <a:t>10</a:t>
            </a:fld>
            <a:endParaRPr lang="en-GB" dirty="0"/>
          </a:p>
        </p:txBody>
      </p:sp>
      <p:sp>
        <p:nvSpPr>
          <p:cNvPr id="5" name="Footer Placeholder 4">
            <a:extLst>
              <a:ext uri="{FF2B5EF4-FFF2-40B4-BE49-F238E27FC236}">
                <a16:creationId xmlns:a16="http://schemas.microsoft.com/office/drawing/2014/main" id="{24831D96-BBC4-4AA6-B62C-4D8E75E51DA3}"/>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14" name="Speech Bubble: Rectangle with Corners Rounded 13">
            <a:extLst>
              <a:ext uri="{FF2B5EF4-FFF2-40B4-BE49-F238E27FC236}">
                <a16:creationId xmlns:a16="http://schemas.microsoft.com/office/drawing/2014/main" id="{CD01FD94-61B5-42E2-BC0B-D1311F19830F}"/>
              </a:ext>
            </a:extLst>
          </p:cNvPr>
          <p:cNvSpPr/>
          <p:nvPr/>
        </p:nvSpPr>
        <p:spPr>
          <a:xfrm>
            <a:off x="2794570" y="2131779"/>
            <a:ext cx="6369672" cy="1183640"/>
          </a:xfrm>
          <a:prstGeom prst="wedgeRoundRectCallout">
            <a:avLst>
              <a:gd name="adj1" fmla="val 59837"/>
              <a:gd name="adj2" fmla="val -46539"/>
              <a:gd name="adj3" fmla="val 16667"/>
            </a:avLst>
          </a:prstGeom>
          <a:noFill/>
          <a:ln w="28575">
            <a:solidFill>
              <a:srgbClr val="1C00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For each speech bubble, consider…</a:t>
            </a:r>
            <a:endParaRPr lang="en-GB" sz="2800" dirty="0">
              <a:solidFill>
                <a:srgbClr val="1C0039"/>
              </a:solidFill>
            </a:endParaRPr>
          </a:p>
        </p:txBody>
      </p:sp>
      <p:sp>
        <p:nvSpPr>
          <p:cNvPr id="10" name="Rectangle 9">
            <a:extLst>
              <a:ext uri="{FF2B5EF4-FFF2-40B4-BE49-F238E27FC236}">
                <a16:creationId xmlns:a16="http://schemas.microsoft.com/office/drawing/2014/main" id="{2C98C6D2-1FC7-46E3-A715-F8291CBE38DC}"/>
              </a:ext>
            </a:extLst>
          </p:cNvPr>
          <p:cNvSpPr/>
          <p:nvPr/>
        </p:nvSpPr>
        <p:spPr>
          <a:xfrm>
            <a:off x="931788" y="3678148"/>
            <a:ext cx="2939716" cy="2568540"/>
          </a:xfrm>
          <a:prstGeom prst="rect">
            <a:avLst/>
          </a:prstGeom>
          <a:solidFill>
            <a:srgbClr val="C7E9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chemeClr val="tx1"/>
                </a:solidFill>
              </a:rPr>
              <a:t>1. What might the person be thinking and feeling as they say this to their friend?</a:t>
            </a:r>
          </a:p>
        </p:txBody>
      </p:sp>
      <p:sp>
        <p:nvSpPr>
          <p:cNvPr id="15" name="Rectangle 14">
            <a:extLst>
              <a:ext uri="{FF2B5EF4-FFF2-40B4-BE49-F238E27FC236}">
                <a16:creationId xmlns:a16="http://schemas.microsoft.com/office/drawing/2014/main" id="{BE0608BC-700B-44E5-935A-D0F938CDC77A}"/>
              </a:ext>
            </a:extLst>
          </p:cNvPr>
          <p:cNvSpPr/>
          <p:nvPr/>
        </p:nvSpPr>
        <p:spPr>
          <a:xfrm>
            <a:off x="4626142" y="3678147"/>
            <a:ext cx="2939716" cy="2568540"/>
          </a:xfrm>
          <a:prstGeom prst="rect">
            <a:avLst/>
          </a:prstGeom>
          <a:solidFill>
            <a:srgbClr val="9D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1C0039"/>
                </a:solidFill>
              </a:rPr>
              <a:t>2. What might a friend who hears this be thinking and feeling?</a:t>
            </a:r>
          </a:p>
        </p:txBody>
      </p:sp>
      <p:sp>
        <p:nvSpPr>
          <p:cNvPr id="16" name="Rectangle 15">
            <a:extLst>
              <a:ext uri="{FF2B5EF4-FFF2-40B4-BE49-F238E27FC236}">
                <a16:creationId xmlns:a16="http://schemas.microsoft.com/office/drawing/2014/main" id="{FF48133F-62F9-4ED4-824B-9314FDD055A8}"/>
              </a:ext>
            </a:extLst>
          </p:cNvPr>
          <p:cNvSpPr/>
          <p:nvPr/>
        </p:nvSpPr>
        <p:spPr>
          <a:xfrm>
            <a:off x="8320496" y="3678147"/>
            <a:ext cx="2939716" cy="2568540"/>
          </a:xfrm>
          <a:prstGeom prst="rect">
            <a:avLst/>
          </a:prstGeom>
          <a:solidFill>
            <a:srgbClr val="009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t>3. What might a friend be able to do or say to make the other person feel comfortable and supported?</a:t>
            </a:r>
          </a:p>
        </p:txBody>
      </p:sp>
    </p:spTree>
    <p:extLst>
      <p:ext uri="{BB962C8B-B14F-4D97-AF65-F5344CB8AC3E}">
        <p14:creationId xmlns:p14="http://schemas.microsoft.com/office/powerpoint/2010/main" val="1073299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4B04-275D-4343-9B99-099DCBE91CE9}"/>
              </a:ext>
            </a:extLst>
          </p:cNvPr>
          <p:cNvSpPr>
            <a:spLocks noGrp="1"/>
          </p:cNvSpPr>
          <p:nvPr>
            <p:ph type="title"/>
          </p:nvPr>
        </p:nvSpPr>
        <p:spPr>
          <a:xfrm>
            <a:off x="838199" y="983456"/>
            <a:ext cx="10822969" cy="1325563"/>
          </a:xfrm>
        </p:spPr>
        <p:txBody>
          <a:bodyPr/>
          <a:lstStyle/>
          <a:p>
            <a:r>
              <a:rPr lang="en-GB" dirty="0"/>
              <a:t>Private reflection</a:t>
            </a:r>
          </a:p>
        </p:txBody>
      </p:sp>
      <p:sp>
        <p:nvSpPr>
          <p:cNvPr id="4" name="Slide Number Placeholder 3">
            <a:extLst>
              <a:ext uri="{FF2B5EF4-FFF2-40B4-BE49-F238E27FC236}">
                <a16:creationId xmlns:a16="http://schemas.microsoft.com/office/drawing/2014/main" id="{E53D73AD-0D24-444E-82C8-9CE2235940BF}"/>
              </a:ext>
            </a:extLst>
          </p:cNvPr>
          <p:cNvSpPr>
            <a:spLocks noGrp="1"/>
          </p:cNvSpPr>
          <p:nvPr>
            <p:ph type="sldNum" sz="quarter" idx="12"/>
          </p:nvPr>
        </p:nvSpPr>
        <p:spPr/>
        <p:txBody>
          <a:bodyPr/>
          <a:lstStyle/>
          <a:p>
            <a:fld id="{478DA289-F468-42DF-B92F-0B060E228CBE}" type="slidenum">
              <a:rPr lang="en-GB" smtClean="0"/>
              <a:pPr/>
              <a:t>11</a:t>
            </a:fld>
            <a:endParaRPr lang="en-GB" dirty="0"/>
          </a:p>
        </p:txBody>
      </p:sp>
      <p:sp>
        <p:nvSpPr>
          <p:cNvPr id="5" name="Footer Placeholder 4">
            <a:extLst>
              <a:ext uri="{FF2B5EF4-FFF2-40B4-BE49-F238E27FC236}">
                <a16:creationId xmlns:a16="http://schemas.microsoft.com/office/drawing/2014/main" id="{24831D96-BBC4-4AA6-B62C-4D8E75E51DA3}"/>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6" name="Rectangle 5">
            <a:extLst>
              <a:ext uri="{FF2B5EF4-FFF2-40B4-BE49-F238E27FC236}">
                <a16:creationId xmlns:a16="http://schemas.microsoft.com/office/drawing/2014/main" id="{EA36EEF3-B613-4F85-A823-3F68FCE23398}"/>
              </a:ext>
            </a:extLst>
          </p:cNvPr>
          <p:cNvSpPr>
            <a:spLocks noChangeArrowheads="1"/>
          </p:cNvSpPr>
          <p:nvPr/>
        </p:nvSpPr>
        <p:spPr bwMode="auto">
          <a:xfrm>
            <a:off x="838199" y="1842196"/>
            <a:ext cx="7115062" cy="4618240"/>
          </a:xfrm>
          <a:prstGeom prst="rect">
            <a:avLst/>
          </a:prstGeom>
          <a:solidFill>
            <a:srgbClr val="9DDCFF"/>
          </a:solidFill>
          <a:ln>
            <a:noFill/>
          </a:ln>
          <a:extLst>
            <a:ext uri="{91240B29-F687-4f45-9708-019B960494DF}"/>
          </a:extLst>
        </p:spPr>
        <p:txBody>
          <a:bodyPr upright="1"/>
          <a:lstStyle/>
          <a:p>
            <a:pPr>
              <a:spcBef>
                <a:spcPts val="600"/>
              </a:spcBef>
              <a:spcAft>
                <a:spcPts val="600"/>
              </a:spcAft>
            </a:pPr>
            <a:r>
              <a:rPr lang="en-GB" sz="2800" dirty="0">
                <a:effectLst/>
                <a:ea typeface="Calibri" panose="020F0502020204030204" pitchFamily="34" charset="0"/>
              </a:rPr>
              <a:t>In silence, think about these questions:</a:t>
            </a:r>
          </a:p>
          <a:p>
            <a:pPr marL="457200" indent="-457200">
              <a:spcBef>
                <a:spcPts val="600"/>
              </a:spcBef>
              <a:spcAft>
                <a:spcPts val="600"/>
              </a:spcAft>
              <a:buFont typeface="Arial" panose="020B0604020202020204" pitchFamily="34" charset="0"/>
              <a:buChar char="•"/>
            </a:pPr>
            <a:r>
              <a:rPr lang="en-GB" sz="2800" dirty="0"/>
              <a:t>How would someone (you or a friend) want to be supported if they told someone about their sexual orientation or gender identity?</a:t>
            </a:r>
          </a:p>
          <a:p>
            <a:pPr marL="457200" indent="-457200">
              <a:spcBef>
                <a:spcPts val="600"/>
              </a:spcBef>
              <a:spcAft>
                <a:spcPts val="600"/>
              </a:spcAft>
              <a:buFont typeface="Arial" panose="020B0604020202020204" pitchFamily="34" charset="0"/>
              <a:buChar char="•"/>
            </a:pPr>
            <a:r>
              <a:rPr lang="en-GB" sz="2800" dirty="0"/>
              <a:t>What steps can you take to make sure everyone is treated equally and respectfully?</a:t>
            </a:r>
          </a:p>
          <a:p>
            <a:pPr marL="457200" indent="-457200">
              <a:spcBef>
                <a:spcPts val="600"/>
              </a:spcBef>
              <a:spcAft>
                <a:spcPts val="600"/>
              </a:spcAft>
              <a:buFont typeface="Arial" panose="020B0604020202020204" pitchFamily="34" charset="0"/>
              <a:buChar char="•"/>
            </a:pPr>
            <a:r>
              <a:rPr lang="en-GB" sz="2800" dirty="0"/>
              <a:t>What further steps could our school take to ensure everyone is equally valued and supported?</a:t>
            </a:r>
          </a:p>
        </p:txBody>
      </p:sp>
      <p:pic>
        <p:nvPicPr>
          <p:cNvPr id="11" name="Picture 10">
            <a:extLst>
              <a:ext uri="{FF2B5EF4-FFF2-40B4-BE49-F238E27FC236}">
                <a16:creationId xmlns:a16="http://schemas.microsoft.com/office/drawing/2014/main" id="{402D0853-3AE4-4480-9C98-D220526281D5}"/>
              </a:ext>
            </a:extLst>
          </p:cNvPr>
          <p:cNvPicPr>
            <a:picLocks noChangeAspect="1"/>
          </p:cNvPicPr>
          <p:nvPr/>
        </p:nvPicPr>
        <p:blipFill>
          <a:blip r:embed="rId2" cstate="hqprint">
            <a:extLst>
              <a:ext uri="{28A0092B-C50C-407E-A947-70E740481C1C}">
                <a14:useLocalDpi xmlns:a14="http://schemas.microsoft.com/office/drawing/2010/main" val="0"/>
              </a:ext>
            </a:extLst>
          </a:blip>
          <a:srcRect l="1087" r="1087"/>
          <a:stretch/>
        </p:blipFill>
        <p:spPr>
          <a:xfrm>
            <a:off x="7987369" y="2626275"/>
            <a:ext cx="3892676" cy="2653508"/>
          </a:xfrm>
          <a:prstGeom prst="rect">
            <a:avLst/>
          </a:prstGeom>
          <a:ln w="28575">
            <a:solidFill>
              <a:srgbClr val="009DDC"/>
            </a:solidFill>
          </a:ln>
        </p:spPr>
      </p:pic>
    </p:spTree>
    <p:extLst>
      <p:ext uri="{BB962C8B-B14F-4D97-AF65-F5344CB8AC3E}">
        <p14:creationId xmlns:p14="http://schemas.microsoft.com/office/powerpoint/2010/main" val="3081742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272F-8CF1-427E-B4DE-3EC58AF0E7CA}"/>
              </a:ext>
            </a:extLst>
          </p:cNvPr>
          <p:cNvSpPr>
            <a:spLocks noGrp="1"/>
          </p:cNvSpPr>
          <p:nvPr>
            <p:ph type="title"/>
          </p:nvPr>
        </p:nvSpPr>
        <p:spPr>
          <a:xfrm>
            <a:off x="416959" y="982401"/>
            <a:ext cx="10515600" cy="1325563"/>
          </a:xfrm>
        </p:spPr>
        <p:txBody>
          <a:bodyPr/>
          <a:lstStyle/>
          <a:p>
            <a:r>
              <a:rPr lang="en-GB" dirty="0"/>
              <a:t>Overheard conversations</a:t>
            </a:r>
          </a:p>
        </p:txBody>
      </p:sp>
      <p:sp>
        <p:nvSpPr>
          <p:cNvPr id="4" name="Slide Number Placeholder 3">
            <a:extLst>
              <a:ext uri="{FF2B5EF4-FFF2-40B4-BE49-F238E27FC236}">
                <a16:creationId xmlns:a16="http://schemas.microsoft.com/office/drawing/2014/main" id="{0CC8D918-0514-44BB-9468-6D46BE947149}"/>
              </a:ext>
            </a:extLst>
          </p:cNvPr>
          <p:cNvSpPr>
            <a:spLocks noGrp="1"/>
          </p:cNvSpPr>
          <p:nvPr>
            <p:ph type="sldNum" sz="quarter" idx="12"/>
          </p:nvPr>
        </p:nvSpPr>
        <p:spPr/>
        <p:txBody>
          <a:bodyPr/>
          <a:lstStyle/>
          <a:p>
            <a:fld id="{478DA289-F468-42DF-B92F-0B060E228CBE}" type="slidenum">
              <a:rPr lang="en-GB" smtClean="0"/>
              <a:pPr/>
              <a:t>12</a:t>
            </a:fld>
            <a:endParaRPr lang="en-GB" dirty="0"/>
          </a:p>
        </p:txBody>
      </p:sp>
      <p:sp>
        <p:nvSpPr>
          <p:cNvPr id="5" name="Footer Placeholder 4">
            <a:extLst>
              <a:ext uri="{FF2B5EF4-FFF2-40B4-BE49-F238E27FC236}">
                <a16:creationId xmlns:a16="http://schemas.microsoft.com/office/drawing/2014/main" id="{00695EF7-A633-4472-A0C7-78E5C35FA44A}"/>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14" name="Speech Bubble: Rectangle with Corners Rounded 13">
            <a:extLst>
              <a:ext uri="{FF2B5EF4-FFF2-40B4-BE49-F238E27FC236}">
                <a16:creationId xmlns:a16="http://schemas.microsoft.com/office/drawing/2014/main" id="{0D755625-30BE-4156-BA1F-766619D81A05}"/>
              </a:ext>
            </a:extLst>
          </p:cNvPr>
          <p:cNvSpPr/>
          <p:nvPr/>
        </p:nvSpPr>
        <p:spPr>
          <a:xfrm>
            <a:off x="3365629" y="2804913"/>
            <a:ext cx="5291772" cy="3626777"/>
          </a:xfrm>
          <a:prstGeom prst="wedgeRoundRectCallout">
            <a:avLst>
              <a:gd name="adj1" fmla="val -72051"/>
              <a:gd name="adj2" fmla="val -15657"/>
              <a:gd name="adj3" fmla="val 16667"/>
            </a:avLst>
          </a:prstGeom>
          <a:noFill/>
          <a:ln w="28575">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rgbClr val="1C0039"/>
              </a:solidFill>
            </a:endParaRPr>
          </a:p>
          <a:p>
            <a:r>
              <a:rPr lang="en-GB" sz="2800" dirty="0">
                <a:solidFill>
                  <a:srgbClr val="1C0039"/>
                </a:solidFill>
              </a:rPr>
              <a:t>“My mate started talking to me about gender and sexual orientation. I think they were trying to come out to me or something, but </a:t>
            </a:r>
            <a:r>
              <a:rPr lang="en-GB" sz="2800" u="sng" dirty="0">
                <a:solidFill>
                  <a:srgbClr val="1C0039"/>
                </a:solidFill>
              </a:rPr>
              <a:t>I don’t really get the difference</a:t>
            </a:r>
            <a:r>
              <a:rPr lang="en-GB" sz="2800" dirty="0">
                <a:solidFill>
                  <a:srgbClr val="1C0039"/>
                </a:solidFill>
              </a:rPr>
              <a:t> or know much about all that, </a:t>
            </a:r>
            <a:r>
              <a:rPr lang="en-GB" sz="2800" u="sng" dirty="0">
                <a:solidFill>
                  <a:srgbClr val="1C0039"/>
                </a:solidFill>
              </a:rPr>
              <a:t>so I changed the topic</a:t>
            </a:r>
            <a:r>
              <a:rPr lang="en-GB" sz="2800" dirty="0">
                <a:solidFill>
                  <a:srgbClr val="1C0039"/>
                </a:solidFill>
              </a:rPr>
              <a:t>. </a:t>
            </a:r>
            <a:r>
              <a:rPr lang="en-GB" sz="2800" u="sng" dirty="0">
                <a:solidFill>
                  <a:srgbClr val="1C0039"/>
                </a:solidFill>
              </a:rPr>
              <a:t>I feel kind of bad now</a:t>
            </a:r>
            <a:r>
              <a:rPr lang="en-GB" sz="2800" dirty="0">
                <a:solidFill>
                  <a:srgbClr val="1C0039"/>
                </a:solidFill>
              </a:rPr>
              <a:t>.”</a:t>
            </a:r>
          </a:p>
          <a:p>
            <a:pPr algn="ctr"/>
            <a:endParaRPr lang="en-GB" sz="2800" dirty="0">
              <a:solidFill>
                <a:srgbClr val="1C0039"/>
              </a:solidFill>
            </a:endParaRPr>
          </a:p>
        </p:txBody>
      </p:sp>
      <p:grpSp>
        <p:nvGrpSpPr>
          <p:cNvPr id="21" name="Group 20">
            <a:extLst>
              <a:ext uri="{FF2B5EF4-FFF2-40B4-BE49-F238E27FC236}">
                <a16:creationId xmlns:a16="http://schemas.microsoft.com/office/drawing/2014/main" id="{D27515C4-7F64-44C9-8842-8EC5ABDD3CF6}"/>
              </a:ext>
            </a:extLst>
          </p:cNvPr>
          <p:cNvGrpSpPr/>
          <p:nvPr/>
        </p:nvGrpSpPr>
        <p:grpSpPr>
          <a:xfrm>
            <a:off x="142426" y="4408999"/>
            <a:ext cx="3443255" cy="2246190"/>
            <a:chOff x="331655" y="3913262"/>
            <a:chExt cx="3443255" cy="2246190"/>
          </a:xfrm>
        </p:grpSpPr>
        <p:sp>
          <p:nvSpPr>
            <p:cNvPr id="3" name="Rectangle 2">
              <a:extLst>
                <a:ext uri="{FF2B5EF4-FFF2-40B4-BE49-F238E27FC236}">
                  <a16:creationId xmlns:a16="http://schemas.microsoft.com/office/drawing/2014/main" id="{F3F3440A-74EA-477C-A83E-138CDAF237D2}"/>
                </a:ext>
              </a:extLst>
            </p:cNvPr>
            <p:cNvSpPr/>
            <p:nvPr/>
          </p:nvSpPr>
          <p:spPr>
            <a:xfrm>
              <a:off x="331655" y="3913262"/>
              <a:ext cx="2593055" cy="2246190"/>
            </a:xfrm>
            <a:prstGeom prst="rect">
              <a:avLst/>
            </a:prstGeom>
            <a:solidFill>
              <a:srgbClr val="C7E9F7"/>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1C0039"/>
                  </a:solidFill>
                </a:rPr>
                <a:t>1. What is the difference between sexual orientation and gender identity?</a:t>
              </a:r>
            </a:p>
          </p:txBody>
        </p:sp>
        <p:cxnSp>
          <p:nvCxnSpPr>
            <p:cNvPr id="15" name="Straight Connector 14">
              <a:extLst>
                <a:ext uri="{FF2B5EF4-FFF2-40B4-BE49-F238E27FC236}">
                  <a16:creationId xmlns:a16="http://schemas.microsoft.com/office/drawing/2014/main" id="{BC1E613A-6557-4613-9F7E-921419BE4E40}"/>
                </a:ext>
              </a:extLst>
            </p:cNvPr>
            <p:cNvCxnSpPr>
              <a:cxnSpLocks/>
            </p:cNvCxnSpPr>
            <p:nvPr/>
          </p:nvCxnSpPr>
          <p:spPr>
            <a:xfrm flipH="1">
              <a:off x="2924710" y="4818579"/>
              <a:ext cx="850200" cy="0"/>
            </a:xfrm>
            <a:prstGeom prst="line">
              <a:avLst/>
            </a:prstGeom>
            <a:ln w="28575">
              <a:solidFill>
                <a:srgbClr val="1C0039"/>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7423DF0-633D-49E1-97C3-557EA5B3C995}"/>
              </a:ext>
            </a:extLst>
          </p:cNvPr>
          <p:cNvGrpSpPr/>
          <p:nvPr/>
        </p:nvGrpSpPr>
        <p:grpSpPr>
          <a:xfrm>
            <a:off x="8085749" y="1525886"/>
            <a:ext cx="3851313" cy="4042625"/>
            <a:chOff x="8181655" y="1264662"/>
            <a:chExt cx="3755421" cy="3729121"/>
          </a:xfrm>
        </p:grpSpPr>
        <p:cxnSp>
          <p:nvCxnSpPr>
            <p:cNvPr id="16" name="Straight Connector 15">
              <a:extLst>
                <a:ext uri="{FF2B5EF4-FFF2-40B4-BE49-F238E27FC236}">
                  <a16:creationId xmlns:a16="http://schemas.microsoft.com/office/drawing/2014/main" id="{A045C8A0-585C-4F20-8677-D21D24A4D589}"/>
                </a:ext>
              </a:extLst>
            </p:cNvPr>
            <p:cNvCxnSpPr>
              <a:cxnSpLocks/>
            </p:cNvCxnSpPr>
            <p:nvPr/>
          </p:nvCxnSpPr>
          <p:spPr>
            <a:xfrm flipH="1">
              <a:off x="8181655" y="3129223"/>
              <a:ext cx="1085635" cy="1864560"/>
            </a:xfrm>
            <a:prstGeom prst="line">
              <a:avLst/>
            </a:prstGeom>
            <a:ln w="28575">
              <a:solidFill>
                <a:srgbClr val="1C0039"/>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DD0CCB8-6287-4158-A1C1-1C59CDEADEDD}"/>
                </a:ext>
              </a:extLst>
            </p:cNvPr>
            <p:cNvSpPr/>
            <p:nvPr/>
          </p:nvSpPr>
          <p:spPr>
            <a:xfrm>
              <a:off x="9267290" y="1264662"/>
              <a:ext cx="2669786" cy="2236105"/>
            </a:xfrm>
            <a:prstGeom prst="rect">
              <a:avLst/>
            </a:prstGeom>
            <a:solidFill>
              <a:srgbClr val="9DDCFF"/>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1C0039"/>
                  </a:solidFill>
                </a:rPr>
                <a:t>2. Why might both people have found the conversation difficult?</a:t>
              </a:r>
            </a:p>
          </p:txBody>
        </p:sp>
      </p:grpSp>
      <p:sp>
        <p:nvSpPr>
          <p:cNvPr id="10" name="Rectangle 9">
            <a:extLst>
              <a:ext uri="{FF2B5EF4-FFF2-40B4-BE49-F238E27FC236}">
                <a16:creationId xmlns:a16="http://schemas.microsoft.com/office/drawing/2014/main" id="{845BABAC-2004-4E0E-8640-9F289C2DFD3A}"/>
              </a:ext>
            </a:extLst>
          </p:cNvPr>
          <p:cNvSpPr/>
          <p:nvPr/>
        </p:nvSpPr>
        <p:spPr>
          <a:xfrm>
            <a:off x="9267290" y="4211023"/>
            <a:ext cx="2669786" cy="2444166"/>
          </a:xfrm>
          <a:prstGeom prst="rect">
            <a:avLst/>
          </a:prstGeom>
          <a:solidFill>
            <a:srgbClr val="009DDC"/>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3. How could the person have responded to be more supportive of their friend?</a:t>
            </a:r>
          </a:p>
        </p:txBody>
      </p:sp>
      <p:cxnSp>
        <p:nvCxnSpPr>
          <p:cNvPr id="18" name="Straight Connector 17">
            <a:extLst>
              <a:ext uri="{FF2B5EF4-FFF2-40B4-BE49-F238E27FC236}">
                <a16:creationId xmlns:a16="http://schemas.microsoft.com/office/drawing/2014/main" id="{4129705E-2AC7-4862-A49D-BE6FDCAFAF62}"/>
              </a:ext>
            </a:extLst>
          </p:cNvPr>
          <p:cNvCxnSpPr>
            <a:cxnSpLocks/>
          </p:cNvCxnSpPr>
          <p:nvPr/>
        </p:nvCxnSpPr>
        <p:spPr>
          <a:xfrm flipH="1">
            <a:off x="7870004" y="6142855"/>
            <a:ext cx="1397286" cy="0"/>
          </a:xfrm>
          <a:prstGeom prst="line">
            <a:avLst/>
          </a:prstGeom>
          <a:ln w="28575">
            <a:solidFill>
              <a:srgbClr val="1C0039"/>
            </a:solidFill>
            <a:prstDash val="sysDot"/>
          </a:ln>
        </p:spPr>
        <p:style>
          <a:lnRef idx="1">
            <a:schemeClr val="accent1"/>
          </a:lnRef>
          <a:fillRef idx="0">
            <a:schemeClr val="accent1"/>
          </a:fillRef>
          <a:effectRef idx="0">
            <a:schemeClr val="accent1"/>
          </a:effectRef>
          <a:fontRef idx="minor">
            <a:schemeClr val="tx1"/>
          </a:fontRef>
        </p:style>
      </p:cxnSp>
      <p:sp>
        <p:nvSpPr>
          <p:cNvPr id="17" name="Content Placeholder 4">
            <a:extLst>
              <a:ext uri="{FF2B5EF4-FFF2-40B4-BE49-F238E27FC236}">
                <a16:creationId xmlns:a16="http://schemas.microsoft.com/office/drawing/2014/main" id="{566E3A0A-29F7-45B8-8986-A6B7290D7942}"/>
              </a:ext>
            </a:extLst>
          </p:cNvPr>
          <p:cNvSpPr>
            <a:spLocks noGrp="1"/>
          </p:cNvSpPr>
          <p:nvPr>
            <p:ph idx="1"/>
          </p:nvPr>
        </p:nvSpPr>
        <p:spPr>
          <a:xfrm>
            <a:off x="416959" y="1856078"/>
            <a:ext cx="8151688" cy="1480226"/>
          </a:xfrm>
        </p:spPr>
        <p:txBody>
          <a:bodyPr/>
          <a:lstStyle/>
          <a:p>
            <a:pPr marL="0" indent="0">
              <a:buNone/>
            </a:pPr>
            <a:r>
              <a:rPr lang="en-GB" dirty="0">
                <a:solidFill>
                  <a:srgbClr val="1C0039"/>
                </a:solidFill>
              </a:rPr>
              <a:t>Revisit your answers – is there anything you would add or change? </a:t>
            </a:r>
          </a:p>
        </p:txBody>
      </p:sp>
    </p:spTree>
    <p:extLst>
      <p:ext uri="{BB962C8B-B14F-4D97-AF65-F5344CB8AC3E}">
        <p14:creationId xmlns:p14="http://schemas.microsoft.com/office/powerpoint/2010/main" val="319131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F25911-64DC-4BF5-89D6-9AF5E9CF249F}"/>
              </a:ext>
            </a:extLst>
          </p:cNvPr>
          <p:cNvSpPr>
            <a:spLocks noGrp="1"/>
          </p:cNvSpPr>
          <p:nvPr>
            <p:ph type="title"/>
          </p:nvPr>
        </p:nvSpPr>
        <p:spPr>
          <a:xfrm>
            <a:off x="689113" y="969717"/>
            <a:ext cx="10757452" cy="1325563"/>
          </a:xfrm>
        </p:spPr>
        <p:txBody>
          <a:bodyPr/>
          <a:lstStyle/>
          <a:p>
            <a:pPr algn="l"/>
            <a:r>
              <a:rPr lang="en-US" dirty="0"/>
              <a:t>Signposting support</a:t>
            </a:r>
            <a:endParaRPr lang="en-GB" dirty="0"/>
          </a:p>
        </p:txBody>
      </p:sp>
      <p:sp>
        <p:nvSpPr>
          <p:cNvPr id="5" name="Content Placeholder 4">
            <a:extLst>
              <a:ext uri="{FF2B5EF4-FFF2-40B4-BE49-F238E27FC236}">
                <a16:creationId xmlns:a16="http://schemas.microsoft.com/office/drawing/2014/main" id="{8DDD1FDD-3E23-4A6B-A9FE-826DC17AAB78}"/>
              </a:ext>
            </a:extLst>
          </p:cNvPr>
          <p:cNvSpPr>
            <a:spLocks noGrp="1"/>
          </p:cNvSpPr>
          <p:nvPr>
            <p:ph idx="1"/>
          </p:nvPr>
        </p:nvSpPr>
        <p:spPr>
          <a:xfrm>
            <a:off x="838200" y="3209680"/>
            <a:ext cx="9758819" cy="1339302"/>
          </a:xfrm>
        </p:spPr>
        <p:txBody>
          <a:bodyPr/>
          <a:lstStyle/>
          <a:p>
            <a:pPr marL="0" indent="0">
              <a:buNone/>
            </a:pPr>
            <a:endParaRPr lang="en-GB" dirty="0"/>
          </a:p>
          <a:p>
            <a:pPr marL="0" indent="0">
              <a:buNone/>
            </a:pPr>
            <a:r>
              <a:rPr lang="en-GB" dirty="0"/>
              <a:t>Visit:</a:t>
            </a:r>
          </a:p>
          <a:p>
            <a:r>
              <a:rPr lang="en-GB" dirty="0"/>
              <a:t>LGBT+ helpline:  0300 330 0630</a:t>
            </a:r>
          </a:p>
          <a:p>
            <a:pPr lvl="0"/>
            <a:r>
              <a:rPr lang="en-GB"/>
              <a:t>A </a:t>
            </a:r>
            <a:r>
              <a:rPr lang="en-GB" dirty="0"/>
              <a:t>Better Medway: </a:t>
            </a:r>
            <a:r>
              <a:rPr lang="en-GB" u="sng" dirty="0">
                <a:hlinkClick r:id="rId3"/>
              </a:rPr>
              <a:t>www.abettermedway.co.uk</a:t>
            </a:r>
            <a:endParaRPr lang="en-GB" u="sng" dirty="0"/>
          </a:p>
          <a:p>
            <a:pPr lvl="0"/>
            <a:r>
              <a:rPr lang="en-GB" dirty="0"/>
              <a:t>Brook: </a:t>
            </a:r>
            <a:r>
              <a:rPr lang="en-GB" u="sng" dirty="0">
                <a:hlinkClick r:id="rId4"/>
              </a:rPr>
              <a:t>www.brook.org.uk/help-advice </a:t>
            </a:r>
            <a:endParaRPr lang="en-GB" u="sng" dirty="0"/>
          </a:p>
          <a:p>
            <a:pPr lvl="0"/>
            <a:r>
              <a:rPr lang="en-GB" dirty="0"/>
              <a:t>Childline:  </a:t>
            </a:r>
            <a:r>
              <a:rPr lang="en-GB" u="sng" dirty="0">
                <a:hlinkClick r:id="rId5"/>
              </a:rPr>
              <a:t>www.childline.org.</a:t>
            </a:r>
            <a:r>
              <a:rPr lang="en-GB" dirty="0">
                <a:hlinkClick r:id="rId5"/>
              </a:rPr>
              <a:t>uk</a:t>
            </a:r>
            <a:r>
              <a:rPr lang="en-GB" dirty="0"/>
              <a:t>  0800 1111</a:t>
            </a:r>
          </a:p>
        </p:txBody>
      </p:sp>
      <p:sp>
        <p:nvSpPr>
          <p:cNvPr id="6" name="Slide Number Placeholder 5">
            <a:extLst>
              <a:ext uri="{FF2B5EF4-FFF2-40B4-BE49-F238E27FC236}">
                <a16:creationId xmlns:a16="http://schemas.microsoft.com/office/drawing/2014/main" id="{74444001-A1E2-4AE3-9711-C247108E1DE3}"/>
              </a:ext>
            </a:extLst>
          </p:cNvPr>
          <p:cNvSpPr>
            <a:spLocks noGrp="1"/>
          </p:cNvSpPr>
          <p:nvPr>
            <p:ph type="sldNum" sz="quarter" idx="12"/>
          </p:nvPr>
        </p:nvSpPr>
        <p:spPr/>
        <p:txBody>
          <a:bodyPr/>
          <a:lstStyle/>
          <a:p>
            <a:fld id="{478DA289-F468-42DF-B92F-0B060E228CBE}" type="slidenum">
              <a:rPr lang="en-GB" smtClean="0"/>
              <a:pPr/>
              <a:t>13</a:t>
            </a:fld>
            <a:endParaRPr lang="en-GB" dirty="0"/>
          </a:p>
        </p:txBody>
      </p:sp>
      <p:sp>
        <p:nvSpPr>
          <p:cNvPr id="7" name="Footer Placeholder 6">
            <a:extLst>
              <a:ext uri="{FF2B5EF4-FFF2-40B4-BE49-F238E27FC236}">
                <a16:creationId xmlns:a16="http://schemas.microsoft.com/office/drawing/2014/main" id="{3EE7977A-57C7-4AB2-87C3-40B20C96AD52}"/>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pic>
        <p:nvPicPr>
          <p:cNvPr id="9" name="Picture 8">
            <a:extLst>
              <a:ext uri="{FF2B5EF4-FFF2-40B4-BE49-F238E27FC236}">
                <a16:creationId xmlns:a16="http://schemas.microsoft.com/office/drawing/2014/main" id="{52C167AF-A13F-412F-B69E-4A829628A3D9}"/>
              </a:ext>
            </a:extLst>
          </p:cNvPr>
          <p:cNvPicPr>
            <a:picLocks noChangeAspect="1"/>
          </p:cNvPicPr>
          <p:nvPr/>
        </p:nvPicPr>
        <p:blipFill>
          <a:blip r:embed="rId6"/>
          <a:stretch>
            <a:fillRect/>
          </a:stretch>
        </p:blipFill>
        <p:spPr>
          <a:xfrm>
            <a:off x="8367386" y="4116387"/>
            <a:ext cx="3477729" cy="1193090"/>
          </a:xfrm>
          <a:prstGeom prst="rect">
            <a:avLst/>
          </a:prstGeom>
        </p:spPr>
      </p:pic>
      <p:sp>
        <p:nvSpPr>
          <p:cNvPr id="11" name="TextBox 10">
            <a:extLst>
              <a:ext uri="{FF2B5EF4-FFF2-40B4-BE49-F238E27FC236}">
                <a16:creationId xmlns:a16="http://schemas.microsoft.com/office/drawing/2014/main" id="{84095098-734D-4017-926C-45D508B8CEBC}"/>
              </a:ext>
            </a:extLst>
          </p:cNvPr>
          <p:cNvSpPr txBox="1"/>
          <p:nvPr/>
        </p:nvSpPr>
        <p:spPr>
          <a:xfrm>
            <a:off x="689113" y="1781326"/>
            <a:ext cx="7529186" cy="1815882"/>
          </a:xfrm>
          <a:prstGeom prst="rect">
            <a:avLst/>
          </a:prstGeom>
          <a:noFill/>
        </p:spPr>
        <p:txBody>
          <a:bodyPr wrap="square">
            <a:spAutoFit/>
          </a:bodyPr>
          <a:lstStyle/>
          <a:p>
            <a:pPr marL="0" indent="0">
              <a:buNone/>
            </a:pPr>
            <a:r>
              <a:rPr lang="en-GB" sz="2800" dirty="0"/>
              <a:t>If you would like further guidance or support:</a:t>
            </a:r>
          </a:p>
          <a:p>
            <a:pPr marL="285750" indent="-285750">
              <a:buFont typeface="Arial" panose="020B0604020202020204" pitchFamily="34" charset="0"/>
              <a:buChar char="•"/>
            </a:pPr>
            <a:r>
              <a:rPr lang="en-GB" sz="2800" dirty="0"/>
              <a:t>speak to a parent/carer, tutor, head of year, school nurse/counsellor or other trusted member of staff in the school</a:t>
            </a:r>
          </a:p>
        </p:txBody>
      </p:sp>
      <p:pic>
        <p:nvPicPr>
          <p:cNvPr id="12" name="Picture 11" descr="Icon&#10;&#10;Description automatically generated">
            <a:extLst>
              <a:ext uri="{FF2B5EF4-FFF2-40B4-BE49-F238E27FC236}">
                <a16:creationId xmlns:a16="http://schemas.microsoft.com/office/drawing/2014/main" id="{DC0AC49C-3472-4C9D-852C-48B8DD8AB027}"/>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t="12402"/>
          <a:stretch/>
        </p:blipFill>
        <p:spPr>
          <a:xfrm>
            <a:off x="8300526" y="1915031"/>
            <a:ext cx="3769552" cy="2201356"/>
          </a:xfrm>
          <a:prstGeom prst="rect">
            <a:avLst/>
          </a:prstGeom>
        </p:spPr>
      </p:pic>
    </p:spTree>
    <p:extLst>
      <p:ext uri="{BB962C8B-B14F-4D97-AF65-F5344CB8AC3E}">
        <p14:creationId xmlns:p14="http://schemas.microsoft.com/office/powerpoint/2010/main" val="268357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F25911-64DC-4BF5-89D6-9AF5E9CF249F}"/>
              </a:ext>
            </a:extLst>
          </p:cNvPr>
          <p:cNvSpPr>
            <a:spLocks noGrp="1"/>
          </p:cNvSpPr>
          <p:nvPr>
            <p:ph type="title"/>
          </p:nvPr>
        </p:nvSpPr>
        <p:spPr>
          <a:xfrm>
            <a:off x="732936" y="783020"/>
            <a:ext cx="10515600" cy="1325563"/>
          </a:xfrm>
        </p:spPr>
        <p:txBody>
          <a:bodyPr/>
          <a:lstStyle/>
          <a:p>
            <a:pPr algn="l"/>
            <a:r>
              <a:rPr lang="en-US" dirty="0"/>
              <a:t>More activities</a:t>
            </a:r>
            <a:endParaRPr lang="en-GB" dirty="0"/>
          </a:p>
        </p:txBody>
      </p:sp>
      <p:sp>
        <p:nvSpPr>
          <p:cNvPr id="5" name="Content Placeholder 4">
            <a:extLst>
              <a:ext uri="{FF2B5EF4-FFF2-40B4-BE49-F238E27FC236}">
                <a16:creationId xmlns:a16="http://schemas.microsoft.com/office/drawing/2014/main" id="{8DDD1FDD-3E23-4A6B-A9FE-826DC17AAB78}"/>
              </a:ext>
            </a:extLst>
          </p:cNvPr>
          <p:cNvSpPr>
            <a:spLocks noGrp="1"/>
          </p:cNvSpPr>
          <p:nvPr>
            <p:ph idx="1"/>
          </p:nvPr>
        </p:nvSpPr>
        <p:spPr>
          <a:xfrm>
            <a:off x="732936" y="1569813"/>
            <a:ext cx="10802420" cy="4990013"/>
          </a:xfrm>
        </p:spPr>
        <p:txBody>
          <a:bodyPr/>
          <a:lstStyle/>
          <a:p>
            <a:pPr marL="0" indent="0">
              <a:buNone/>
            </a:pPr>
            <a:r>
              <a:rPr lang="en-GB" sz="2600" b="1" dirty="0"/>
              <a:t>The law on ‘homosexuality’</a:t>
            </a:r>
          </a:p>
          <a:p>
            <a:pPr marL="0" indent="0">
              <a:buNone/>
            </a:pPr>
            <a:r>
              <a:rPr lang="en-GB" sz="2400" dirty="0"/>
              <a:t>Research the laws relating to ‘homosexuality’ and create a timeline to display this.</a:t>
            </a:r>
          </a:p>
          <a:p>
            <a:pPr marL="0" indent="0">
              <a:buNone/>
            </a:pPr>
            <a:r>
              <a:rPr lang="en-GB" sz="2600" b="1" dirty="0"/>
              <a:t>Gendered colours</a:t>
            </a:r>
          </a:p>
          <a:p>
            <a:pPr marL="0" indent="0">
              <a:buNone/>
            </a:pPr>
            <a:r>
              <a:rPr lang="en-GB" sz="2400" dirty="0"/>
              <a:t>Research the history of the colours pink and blue to designate babies’ sex in Western culture. You could focus on the origins of the practice, whether the colour designations have always been the same and the impact of the practice.</a:t>
            </a:r>
          </a:p>
          <a:p>
            <a:pPr marL="0" indent="0">
              <a:buNone/>
            </a:pPr>
            <a:r>
              <a:rPr lang="en-GB" sz="2600" b="1" dirty="0"/>
              <a:t>Celebrate LGBT History Month</a:t>
            </a:r>
          </a:p>
          <a:p>
            <a:pPr marL="0" indent="0">
              <a:buNone/>
            </a:pPr>
            <a:r>
              <a:rPr lang="en-GB" sz="2400" dirty="0"/>
              <a:t>How would you involve your class in planning celebrations for Lesbian, Gay, Bisexual, Transgender (LGBT) History Month held in February each year?</a:t>
            </a:r>
          </a:p>
          <a:p>
            <a:pPr marL="0" indent="0">
              <a:buNone/>
            </a:pPr>
            <a:r>
              <a:rPr lang="en-US" sz="2600" b="1" dirty="0"/>
              <a:t>International day against homophobia, biphobia and transphobia</a:t>
            </a:r>
          </a:p>
          <a:p>
            <a:pPr marL="0" indent="0">
              <a:buNone/>
            </a:pPr>
            <a:r>
              <a:rPr lang="en-GB" sz="2400" dirty="0"/>
              <a:t>Plan and prepare an assembly to celebrate the International Day Against Homophobia, Biphobia and Transphobia on the 17</a:t>
            </a:r>
            <a:r>
              <a:rPr lang="en-GB" sz="2400" baseline="30000" dirty="0"/>
              <a:t>th</a:t>
            </a:r>
            <a:r>
              <a:rPr lang="en-GB" sz="2400" dirty="0"/>
              <a:t> May.</a:t>
            </a:r>
          </a:p>
          <a:p>
            <a:pPr marL="0" indent="0">
              <a:buNone/>
            </a:pPr>
            <a:endParaRPr lang="en-GB" sz="2600" dirty="0"/>
          </a:p>
        </p:txBody>
      </p:sp>
      <p:sp>
        <p:nvSpPr>
          <p:cNvPr id="6" name="Slide Number Placeholder 5">
            <a:extLst>
              <a:ext uri="{FF2B5EF4-FFF2-40B4-BE49-F238E27FC236}">
                <a16:creationId xmlns:a16="http://schemas.microsoft.com/office/drawing/2014/main" id="{74444001-A1E2-4AE3-9711-C247108E1DE3}"/>
              </a:ext>
            </a:extLst>
          </p:cNvPr>
          <p:cNvSpPr>
            <a:spLocks noGrp="1"/>
          </p:cNvSpPr>
          <p:nvPr>
            <p:ph type="sldNum" sz="quarter" idx="12"/>
          </p:nvPr>
        </p:nvSpPr>
        <p:spPr/>
        <p:txBody>
          <a:bodyPr/>
          <a:lstStyle/>
          <a:p>
            <a:fld id="{478DA289-F468-42DF-B92F-0B060E228CBE}" type="slidenum">
              <a:rPr lang="en-GB" smtClean="0"/>
              <a:pPr/>
              <a:t>14</a:t>
            </a:fld>
            <a:endParaRPr lang="en-GB" dirty="0"/>
          </a:p>
        </p:txBody>
      </p:sp>
      <p:sp>
        <p:nvSpPr>
          <p:cNvPr id="7" name="Footer Placeholder 6">
            <a:extLst>
              <a:ext uri="{FF2B5EF4-FFF2-40B4-BE49-F238E27FC236}">
                <a16:creationId xmlns:a16="http://schemas.microsoft.com/office/drawing/2014/main" id="{3EE7977A-57C7-4AB2-87C3-40B20C96AD52}"/>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pic>
        <p:nvPicPr>
          <p:cNvPr id="3" name="Picture 2" descr="Chart&#10;&#10;Description automatically generated">
            <a:extLst>
              <a:ext uri="{FF2B5EF4-FFF2-40B4-BE49-F238E27FC236}">
                <a16:creationId xmlns:a16="http://schemas.microsoft.com/office/drawing/2014/main" id="{5CCF42A5-41A8-4757-908F-C6E7402C15B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088931" y="783021"/>
            <a:ext cx="1656953" cy="1325563"/>
          </a:xfrm>
          <a:prstGeom prst="rect">
            <a:avLst/>
          </a:prstGeom>
        </p:spPr>
      </p:pic>
    </p:spTree>
    <p:extLst>
      <p:ext uri="{BB962C8B-B14F-4D97-AF65-F5344CB8AC3E}">
        <p14:creationId xmlns:p14="http://schemas.microsoft.com/office/powerpoint/2010/main" val="148329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541022" y="204108"/>
            <a:ext cx="10784475" cy="6653892"/>
          </a:xfrm>
          <a:prstGeom prst="rect">
            <a:avLst/>
          </a:prstGeom>
        </p:spPr>
      </p:pic>
      <p:sp>
        <p:nvSpPr>
          <p:cNvPr id="2" name="TextBox 1"/>
          <p:cNvSpPr txBox="1"/>
          <p:nvPr/>
        </p:nvSpPr>
        <p:spPr>
          <a:xfrm>
            <a:off x="3644537" y="313508"/>
            <a:ext cx="4127863" cy="523220"/>
          </a:xfrm>
          <a:prstGeom prst="rect">
            <a:avLst/>
          </a:prstGeom>
          <a:noFill/>
        </p:spPr>
        <p:txBody>
          <a:bodyPr wrap="square" rtlCol="0">
            <a:spAutoFit/>
          </a:bodyPr>
          <a:lstStyle/>
          <a:p>
            <a:pPr algn="ctr"/>
            <a:r>
              <a:rPr lang="en-GB" sz="2800" dirty="0" smtClean="0"/>
              <a:t>Group Agreement</a:t>
            </a:r>
            <a:endParaRPr lang="en-GB" sz="2800" dirty="0"/>
          </a:p>
        </p:txBody>
      </p:sp>
    </p:spTree>
    <p:extLst>
      <p:ext uri="{BB962C8B-B14F-4D97-AF65-F5344CB8AC3E}">
        <p14:creationId xmlns:p14="http://schemas.microsoft.com/office/powerpoint/2010/main" val="14604347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542189" y="166551"/>
            <a:ext cx="5535114" cy="6461223"/>
          </a:xfrm>
          <a:prstGeom prst="rect">
            <a:avLst/>
          </a:prstGeom>
        </p:spPr>
      </p:pic>
      <p:sp>
        <p:nvSpPr>
          <p:cNvPr id="6" name="Google Shape;46;p3">
            <a:extLst>
              <a:ext uri="{FF2B5EF4-FFF2-40B4-BE49-F238E27FC236}">
                <a16:creationId xmlns:a16="http://schemas.microsoft.com/office/drawing/2014/main" id="{A80C8937-D990-CE46-9548-EC71C504B1E4}"/>
              </a:ext>
            </a:extLst>
          </p:cNvPr>
          <p:cNvSpPr txBox="1"/>
          <p:nvPr/>
        </p:nvSpPr>
        <p:spPr>
          <a:xfrm>
            <a:off x="0" y="166551"/>
            <a:ext cx="4898571" cy="857872"/>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B45599"/>
              </a:buClr>
              <a:buSzPts val="3600"/>
              <a:buFont typeface="Open Sans"/>
              <a:buNone/>
              <a:tabLst/>
              <a:defRPr/>
            </a:pPr>
            <a:r>
              <a:rPr kumimoji="0" lang="en-GB" sz="3600" b="1" i="0" u="none" strike="noStrike" kern="1200" cap="none" spc="0" normalizeH="0" baseline="0" noProof="0" dirty="0" smtClean="0">
                <a:ln>
                  <a:noFill/>
                </a:ln>
                <a:solidFill>
                  <a:srgbClr val="DD3784"/>
                </a:solidFill>
                <a:effectLst/>
                <a:uLnTx/>
                <a:uFillTx/>
                <a:latin typeface="Open Sans"/>
                <a:ea typeface="Open Sans"/>
                <a:cs typeface="Open Sans"/>
                <a:sym typeface="Open Sans"/>
              </a:rPr>
              <a:t>Protected </a:t>
            </a:r>
            <a:r>
              <a:rPr kumimoji="0" lang="en-GB" sz="3600" b="1" i="0" u="none" strike="noStrike" kern="1200" cap="none" spc="0" normalizeH="0" baseline="0" noProof="0" dirty="0">
                <a:ln>
                  <a:noFill/>
                </a:ln>
                <a:solidFill>
                  <a:srgbClr val="DD3784"/>
                </a:solidFill>
                <a:effectLst/>
                <a:uLnTx/>
                <a:uFillTx/>
                <a:latin typeface="Open Sans"/>
                <a:ea typeface="Open Sans"/>
                <a:cs typeface="Open Sans"/>
                <a:sym typeface="Open Sans"/>
              </a:rPr>
              <a:t>Characteristics?</a:t>
            </a:r>
            <a:endParaRPr kumimoji="0" sz="3600" b="1" i="0" u="none" strike="noStrike" kern="1200" cap="none" spc="0" normalizeH="0" baseline="0" noProof="0" dirty="0">
              <a:ln>
                <a:noFill/>
              </a:ln>
              <a:solidFill>
                <a:srgbClr val="DD3784"/>
              </a:solidFill>
              <a:effectLst/>
              <a:uLnTx/>
              <a:uFillTx/>
              <a:latin typeface="Open Sans"/>
              <a:ea typeface="Open Sans"/>
              <a:cs typeface="Open Sans"/>
              <a:sym typeface="Open Sans"/>
            </a:endParaRPr>
          </a:p>
        </p:txBody>
      </p:sp>
      <p:sp>
        <p:nvSpPr>
          <p:cNvPr id="7" name="Google Shape;47;p3">
            <a:extLst>
              <a:ext uri="{FF2B5EF4-FFF2-40B4-BE49-F238E27FC236}">
                <a16:creationId xmlns:a16="http://schemas.microsoft.com/office/drawing/2014/main" id="{D79132B8-31FF-B64F-9CCB-5BE0F278456D}"/>
              </a:ext>
            </a:extLst>
          </p:cNvPr>
          <p:cNvSpPr/>
          <p:nvPr/>
        </p:nvSpPr>
        <p:spPr>
          <a:xfrm>
            <a:off x="431800" y="2360036"/>
            <a:ext cx="4466771" cy="2553846"/>
          </a:xfrm>
          <a:prstGeom prst="roundRect">
            <a:avLst>
              <a:gd name="adj" fmla="val 16667"/>
            </a:avLst>
          </a:prstGeom>
          <a:solidFill>
            <a:srgbClr val="F074B6"/>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62626"/>
                </a:solidFill>
                <a:effectLst/>
                <a:uLnTx/>
                <a:uFillTx/>
                <a:latin typeface="Open Sans"/>
                <a:ea typeface="Open Sans"/>
                <a:cs typeface="Open Sans"/>
                <a:sym typeface="Open Sans"/>
              </a:rPr>
              <a:t>Protected characteristics </a:t>
            </a:r>
            <a:r>
              <a:rPr kumimoji="0" lang="en-GB" sz="1800" b="0" i="0" u="none" strike="noStrike" kern="1200" cap="none" spc="0" normalizeH="0" baseline="0" noProof="0" dirty="0">
                <a:ln>
                  <a:noFill/>
                </a:ln>
                <a:solidFill>
                  <a:srgbClr val="262626"/>
                </a:solidFill>
                <a:effectLst/>
                <a:uLnTx/>
                <a:uFillTx/>
                <a:latin typeface="Open Sans"/>
                <a:ea typeface="Open Sans"/>
                <a:cs typeface="Open Sans"/>
                <a:sym typeface="Open Sans"/>
              </a:rPr>
              <a:t>are aspects of a person’s identity that are protected under the </a:t>
            </a:r>
            <a:r>
              <a:rPr kumimoji="0" lang="en-GB" sz="1800" b="1" i="0" u="none" strike="noStrike" kern="1200" cap="none" spc="0" normalizeH="0" baseline="0" noProof="0" dirty="0">
                <a:ln>
                  <a:noFill/>
                </a:ln>
                <a:solidFill>
                  <a:srgbClr val="262626"/>
                </a:solidFill>
                <a:effectLst/>
                <a:uLnTx/>
                <a:uFillTx/>
                <a:latin typeface="Open Sans"/>
                <a:ea typeface="Open Sans"/>
                <a:cs typeface="Open Sans"/>
                <a:sym typeface="Open Sans"/>
              </a:rPr>
              <a:t>Equality Act 2010</a:t>
            </a:r>
            <a:r>
              <a:rPr kumimoji="0" lang="en-GB" sz="1800" b="0" i="0" u="none" strike="noStrike" kern="1200" cap="none" spc="0" normalizeH="0" baseline="0" noProof="0" dirty="0">
                <a:ln>
                  <a:noFill/>
                </a:ln>
                <a:solidFill>
                  <a:srgbClr val="262626"/>
                </a:solidFill>
                <a:effectLst/>
                <a:uLnTx/>
                <a:uFillTx/>
                <a:latin typeface="Open Sans"/>
                <a:ea typeface="Open Sans"/>
                <a:cs typeface="Open Sans"/>
                <a:sym typeface="Open Sans"/>
              </a:rPr>
              <a:t>. </a:t>
            </a:r>
            <a:r>
              <a:rPr kumimoji="0" lang="en-GB" sz="1800" b="0" i="0" u="none" strike="noStrike" kern="1200" cap="none" spc="0" normalizeH="0" baseline="0" noProof="0" dirty="0">
                <a:ln>
                  <a:noFill/>
                </a:ln>
                <a:solidFill>
                  <a:srgbClr val="202124"/>
                </a:solidFill>
                <a:effectLst/>
                <a:uLnTx/>
                <a:uFillTx/>
                <a:latin typeface="Open Sans"/>
                <a:ea typeface="Open Sans"/>
                <a:cs typeface="Open Sans"/>
                <a:sym typeface="Open Sans"/>
              </a:rPr>
              <a:t>This law makes it illegal to discriminate against someone based on these characteristics, helping to promote a fairer and more equal society.</a:t>
            </a:r>
            <a:endParaRPr kumimoji="0" sz="1800" b="0" i="0" u="none" strike="noStrike" kern="1200" cap="none" spc="0" normalizeH="0" baseline="0" noProof="0" dirty="0">
              <a:ln>
                <a:noFill/>
              </a:ln>
              <a:solidFill>
                <a:srgbClr val="262626"/>
              </a:solidFill>
              <a:effectLst/>
              <a:uLnTx/>
              <a:uFillTx/>
              <a:latin typeface="Open Sans"/>
              <a:ea typeface="Open Sans"/>
              <a:cs typeface="Open Sans"/>
              <a:sym typeface="Open Sans"/>
            </a:endParaRPr>
          </a:p>
        </p:txBody>
      </p:sp>
    </p:spTree>
    <p:extLst>
      <p:ext uri="{BB962C8B-B14F-4D97-AF65-F5344CB8AC3E}">
        <p14:creationId xmlns:p14="http://schemas.microsoft.com/office/powerpoint/2010/main" val="1097840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Social, Moral, Spiritual, Cultural (SMSC) • Admiral Lord Nelson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09" y="608192"/>
            <a:ext cx="11209002" cy="30494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209" y="3905794"/>
            <a:ext cx="11209002" cy="2308324"/>
          </a:xfrm>
          <a:prstGeom prst="rect">
            <a:avLst/>
          </a:prstGeom>
          <a:noFill/>
        </p:spPr>
        <p:txBody>
          <a:bodyPr wrap="square" rtlCol="0">
            <a:spAutoFit/>
          </a:bodyPr>
          <a:lstStyle/>
          <a:p>
            <a:r>
              <a:rPr lang="en-GB" sz="2400" dirty="0" smtClean="0">
                <a:solidFill>
                  <a:srgbClr val="7030A0"/>
                </a:solidFill>
                <a:latin typeface="Bahnschrift" panose="020B0502040204020203" pitchFamily="34" charset="0"/>
              </a:rPr>
              <a:t>At UALS we continually promote the values that underpin SMSC. These values form the foundations on which the RSHE curriculum has been designed and in </a:t>
            </a:r>
            <a:r>
              <a:rPr lang="en-GB" sz="2400" smtClean="0">
                <a:solidFill>
                  <a:srgbClr val="7030A0"/>
                </a:solidFill>
                <a:latin typeface="Bahnschrift" panose="020B0502040204020203" pitchFamily="34" charset="0"/>
              </a:rPr>
              <a:t>the ways </a:t>
            </a:r>
            <a:r>
              <a:rPr lang="en-GB" sz="2400" dirty="0" smtClean="0">
                <a:solidFill>
                  <a:srgbClr val="7030A0"/>
                </a:solidFill>
                <a:latin typeface="Bahnschrift" panose="020B0502040204020203" pitchFamily="34" charset="0"/>
              </a:rPr>
              <a:t>we teach </a:t>
            </a:r>
            <a:r>
              <a:rPr lang="en-GB" sz="2400" smtClean="0">
                <a:solidFill>
                  <a:srgbClr val="7030A0"/>
                </a:solidFill>
                <a:latin typeface="Bahnschrift" panose="020B0502040204020203" pitchFamily="34" charset="0"/>
              </a:rPr>
              <a:t>and learn. </a:t>
            </a:r>
            <a:endParaRPr lang="en-GB" sz="2400" dirty="0" smtClean="0">
              <a:solidFill>
                <a:srgbClr val="7030A0"/>
              </a:solidFill>
              <a:latin typeface="Bahnschrift" panose="020B0502040204020203" pitchFamily="34" charset="0"/>
            </a:endParaRPr>
          </a:p>
          <a:p>
            <a:endParaRPr lang="en-GB" sz="2400" dirty="0">
              <a:solidFill>
                <a:srgbClr val="7030A0"/>
              </a:solidFill>
              <a:latin typeface="Bahnschrift" panose="020B0502040204020203" pitchFamily="34" charset="0"/>
            </a:endParaRPr>
          </a:p>
          <a:p>
            <a:r>
              <a:rPr lang="en-GB" sz="2400" dirty="0" smtClean="0">
                <a:solidFill>
                  <a:srgbClr val="7030A0"/>
                </a:solidFill>
                <a:latin typeface="Bahnschrift" panose="020B0502040204020203" pitchFamily="34" charset="0"/>
              </a:rPr>
              <a:t>The concept of SMSC will be used to promote and develop our pupils understanding of British Values throughout their RSHE Learning Journey.</a:t>
            </a:r>
            <a:endParaRPr lang="en-GB" sz="2400" dirty="0">
              <a:solidFill>
                <a:srgbClr val="7030A0"/>
              </a:solidFill>
              <a:latin typeface="Bahnschrift" panose="020B0502040204020203" pitchFamily="34" charset="0"/>
            </a:endParaRPr>
          </a:p>
        </p:txBody>
      </p:sp>
    </p:spTree>
    <p:extLst>
      <p:ext uri="{BB962C8B-B14F-4D97-AF65-F5344CB8AC3E}">
        <p14:creationId xmlns:p14="http://schemas.microsoft.com/office/powerpoint/2010/main" val="223939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3">
            <a:extLst>
              <a:ext uri="{28A0092B-C50C-407E-A947-70E740481C1C}">
                <a14:useLocalDpi xmlns:a14="http://schemas.microsoft.com/office/drawing/2010/main" val="0"/>
              </a:ext>
            </a:extLst>
          </a:blip>
          <a:srcRect l="18447" t="19211" r="51972" b="8670"/>
          <a:stretch/>
        </p:blipFill>
        <p:spPr bwMode="auto">
          <a:xfrm>
            <a:off x="705394" y="130629"/>
            <a:ext cx="10855235" cy="662286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515291" y="431073"/>
            <a:ext cx="8974183"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black"/>
                </a:solidFill>
                <a:effectLst/>
                <a:uLnTx/>
                <a:uFillTx/>
                <a:latin typeface="Calibri" panose="020F0502020204030204"/>
                <a:ea typeface="+mn-ea"/>
                <a:cs typeface="+mn-cs"/>
              </a:rPr>
              <a:t>British Values in RSHE</a:t>
            </a:r>
          </a:p>
        </p:txBody>
      </p:sp>
    </p:spTree>
    <p:extLst>
      <p:ext uri="{BB962C8B-B14F-4D97-AF65-F5344CB8AC3E}">
        <p14:creationId xmlns:p14="http://schemas.microsoft.com/office/powerpoint/2010/main" val="79156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8DA289-F468-42DF-B92F-0B060E228CBE}" type="slidenum">
              <a:rPr lang="en-GB" smtClean="0"/>
              <a:pPr/>
              <a:t>6</a:t>
            </a:fld>
            <a:endParaRPr lang="en-GB" dirty="0"/>
          </a:p>
        </p:txBody>
      </p:sp>
      <p:sp>
        <p:nvSpPr>
          <p:cNvPr id="5" name="Footer Placeholder 4"/>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 Medway Council 2021</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912585370"/>
              </p:ext>
            </p:extLst>
          </p:nvPr>
        </p:nvGraphicFramePr>
        <p:xfrm>
          <a:off x="838200" y="1825625"/>
          <a:ext cx="10808207" cy="3939955"/>
        </p:xfrm>
        <a:graphic>
          <a:graphicData uri="http://schemas.openxmlformats.org/drawingml/2006/table">
            <a:tbl>
              <a:tblPr>
                <a:noFill/>
              </a:tblPr>
              <a:tblGrid>
                <a:gridCol w="1309451">
                  <a:extLst>
                    <a:ext uri="{9D8B030D-6E8A-4147-A177-3AD203B41FA5}">
                      <a16:colId xmlns:a16="http://schemas.microsoft.com/office/drawing/2014/main" val="3317307476"/>
                    </a:ext>
                  </a:extLst>
                </a:gridCol>
                <a:gridCol w="889289">
                  <a:extLst>
                    <a:ext uri="{9D8B030D-6E8A-4147-A177-3AD203B41FA5}">
                      <a16:colId xmlns:a16="http://schemas.microsoft.com/office/drawing/2014/main" val="3621615018"/>
                    </a:ext>
                  </a:extLst>
                </a:gridCol>
                <a:gridCol w="2327265">
                  <a:extLst>
                    <a:ext uri="{9D8B030D-6E8A-4147-A177-3AD203B41FA5}">
                      <a16:colId xmlns:a16="http://schemas.microsoft.com/office/drawing/2014/main" val="32390147"/>
                    </a:ext>
                  </a:extLst>
                </a:gridCol>
                <a:gridCol w="6282202">
                  <a:extLst>
                    <a:ext uri="{9D8B030D-6E8A-4147-A177-3AD203B41FA5}">
                      <a16:colId xmlns:a16="http://schemas.microsoft.com/office/drawing/2014/main" val="1597638964"/>
                    </a:ext>
                  </a:extLst>
                </a:gridCol>
              </a:tblGrid>
              <a:tr h="1602020">
                <a:tc>
                  <a:txBody>
                    <a:bodyPr/>
                    <a:lstStyle>
                      <a:lvl1pPr marL="0" algn="l" defTabSz="914400" rtl="0" eaLnBrk="1" latinLnBrk="0" hangingPunct="1">
                        <a:defRPr sz="1800" kern="1200">
                          <a:solidFill>
                            <a:schemeClr val="tx1"/>
                          </a:solidFill>
                          <a:latin typeface="Twinkl Light"/>
                        </a:defRPr>
                      </a:lvl1pPr>
                      <a:lvl2pPr marL="457200" algn="l" defTabSz="914400" rtl="0" eaLnBrk="1" latinLnBrk="0" hangingPunct="1">
                        <a:defRPr sz="1800" kern="1200">
                          <a:solidFill>
                            <a:schemeClr val="tx1"/>
                          </a:solidFill>
                          <a:latin typeface="Twinkl Light"/>
                        </a:defRPr>
                      </a:lvl2pPr>
                      <a:lvl3pPr marL="914400" algn="l" defTabSz="914400" rtl="0" eaLnBrk="1" latinLnBrk="0" hangingPunct="1">
                        <a:defRPr sz="1800" kern="1200">
                          <a:solidFill>
                            <a:schemeClr val="tx1"/>
                          </a:solidFill>
                          <a:latin typeface="Twinkl Light"/>
                        </a:defRPr>
                      </a:lvl3pPr>
                      <a:lvl4pPr marL="1371600" algn="l" defTabSz="914400" rtl="0" eaLnBrk="1" latinLnBrk="0" hangingPunct="1">
                        <a:defRPr sz="1800" kern="1200">
                          <a:solidFill>
                            <a:schemeClr val="tx1"/>
                          </a:solidFill>
                          <a:latin typeface="Twinkl Light"/>
                        </a:defRPr>
                      </a:lvl4pPr>
                      <a:lvl5pPr marL="1828800" algn="l" defTabSz="914400" rtl="0" eaLnBrk="1" latinLnBrk="0" hangingPunct="1">
                        <a:defRPr sz="1800" kern="1200">
                          <a:solidFill>
                            <a:schemeClr val="tx1"/>
                          </a:solidFill>
                          <a:latin typeface="Twinkl Light"/>
                        </a:defRPr>
                      </a:lvl5pPr>
                      <a:lvl6pPr marL="2286000" algn="l" defTabSz="914400" rtl="0" eaLnBrk="1" latinLnBrk="0" hangingPunct="1">
                        <a:defRPr sz="1800" kern="1200">
                          <a:solidFill>
                            <a:schemeClr val="tx1"/>
                          </a:solidFill>
                          <a:latin typeface="Twinkl Light"/>
                        </a:defRPr>
                      </a:lvl6pPr>
                      <a:lvl7pPr marL="2743200" algn="l" defTabSz="914400" rtl="0" eaLnBrk="1" latinLnBrk="0" hangingPunct="1">
                        <a:defRPr sz="1800" kern="1200">
                          <a:solidFill>
                            <a:schemeClr val="tx1"/>
                          </a:solidFill>
                          <a:latin typeface="Twinkl Light"/>
                        </a:defRPr>
                      </a:lvl7pPr>
                      <a:lvl8pPr marL="3200400" algn="l" defTabSz="914400" rtl="0" eaLnBrk="1" latinLnBrk="0" hangingPunct="1">
                        <a:defRPr sz="1800" kern="1200">
                          <a:solidFill>
                            <a:schemeClr val="tx1"/>
                          </a:solidFill>
                          <a:latin typeface="Twinkl Light"/>
                        </a:defRPr>
                      </a:lvl8pPr>
                      <a:lvl9pPr marL="3657600" algn="l" defTabSz="914400" rtl="0" eaLnBrk="1" latinLnBrk="0" hangingPunct="1">
                        <a:defRPr sz="1800" kern="1200">
                          <a:solidFill>
                            <a:schemeClr val="tx1"/>
                          </a:solidFill>
                          <a:latin typeface="Twinkl Light"/>
                        </a:defRPr>
                      </a:lvl9pPr>
                    </a:lstStyle>
                    <a:p>
                      <a:pPr marL="0" lvl="0" indent="0" algn="l" rtl="0">
                        <a:lnSpc>
                          <a:spcPct val="115000"/>
                        </a:lnSpc>
                        <a:spcBef>
                          <a:spcPts val="1200"/>
                        </a:spcBef>
                        <a:spcAft>
                          <a:spcPts val="0"/>
                        </a:spcAft>
                        <a:buNone/>
                      </a:pPr>
                      <a:r>
                        <a:rPr lang="en-GB" sz="2400" dirty="0" smtClean="0">
                          <a:latin typeface="+mn-lt"/>
                        </a:rPr>
                        <a:t>Last lesson</a:t>
                      </a:r>
                      <a:endParaRPr sz="2400" dirty="0">
                        <a:latin typeface="+mn-lt"/>
                      </a:endParaRPr>
                    </a:p>
                  </a:txBody>
                  <a:tcPr marL="53724" marR="53724" marT="71621" marB="71621">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a:lnSpc>
                          <a:spcPct val="106000"/>
                        </a:lnSpc>
                        <a:spcAft>
                          <a:spcPts val="0"/>
                        </a:spcAft>
                      </a:pPr>
                      <a:r>
                        <a:rPr lang="en-GB" sz="24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a:lnSpc>
                          <a:spcPct val="106000"/>
                        </a:lnSpc>
                        <a:spcAft>
                          <a:spcPts val="0"/>
                        </a:spcAft>
                      </a:pPr>
                      <a:r>
                        <a:rPr lang="en-GB" sz="2400">
                          <a:effectLst/>
                          <a:latin typeface="Calibri" panose="020F0502020204030204" pitchFamily="34" charset="0"/>
                          <a:ea typeface="Calibri" panose="020F0502020204030204" pitchFamily="34" charset="0"/>
                          <a:cs typeface="Calibri" panose="020F0502020204030204" pitchFamily="34" charset="0"/>
                        </a:rPr>
                        <a:t>Influences on Relationship Expectations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tc>
                  <a:txBody>
                    <a:bodyPr/>
                    <a:lstStyle/>
                    <a:p>
                      <a:pPr marL="342900" lvl="0" indent="-342900">
                        <a:lnSpc>
                          <a:spcPct val="106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Assess how to challenge unrealistic relationship expectations.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4253451592"/>
                  </a:ext>
                </a:extLst>
              </a:tr>
              <a:tr h="1130500">
                <a:tc>
                  <a:txBody>
                    <a:bodyPr/>
                    <a:lstStyle>
                      <a:lvl1pPr marL="0" algn="l" defTabSz="914400" rtl="0" eaLnBrk="1" latinLnBrk="0" hangingPunct="1">
                        <a:defRPr sz="1800" kern="1200">
                          <a:solidFill>
                            <a:schemeClr val="tx1"/>
                          </a:solidFill>
                          <a:latin typeface="Twinkl Light"/>
                        </a:defRPr>
                      </a:lvl1pPr>
                      <a:lvl2pPr marL="457200" algn="l" defTabSz="914400" rtl="0" eaLnBrk="1" latinLnBrk="0" hangingPunct="1">
                        <a:defRPr sz="1800" kern="1200">
                          <a:solidFill>
                            <a:schemeClr val="tx1"/>
                          </a:solidFill>
                          <a:latin typeface="Twinkl Light"/>
                        </a:defRPr>
                      </a:lvl2pPr>
                      <a:lvl3pPr marL="914400" algn="l" defTabSz="914400" rtl="0" eaLnBrk="1" latinLnBrk="0" hangingPunct="1">
                        <a:defRPr sz="1800" kern="1200">
                          <a:solidFill>
                            <a:schemeClr val="tx1"/>
                          </a:solidFill>
                          <a:latin typeface="Twinkl Light"/>
                        </a:defRPr>
                      </a:lvl3pPr>
                      <a:lvl4pPr marL="1371600" algn="l" defTabSz="914400" rtl="0" eaLnBrk="1" latinLnBrk="0" hangingPunct="1">
                        <a:defRPr sz="1800" kern="1200">
                          <a:solidFill>
                            <a:schemeClr val="tx1"/>
                          </a:solidFill>
                          <a:latin typeface="Twinkl Light"/>
                        </a:defRPr>
                      </a:lvl4pPr>
                      <a:lvl5pPr marL="1828800" algn="l" defTabSz="914400" rtl="0" eaLnBrk="1" latinLnBrk="0" hangingPunct="1">
                        <a:defRPr sz="1800" kern="1200">
                          <a:solidFill>
                            <a:schemeClr val="tx1"/>
                          </a:solidFill>
                          <a:latin typeface="Twinkl Light"/>
                        </a:defRPr>
                      </a:lvl5pPr>
                      <a:lvl6pPr marL="2286000" algn="l" defTabSz="914400" rtl="0" eaLnBrk="1" latinLnBrk="0" hangingPunct="1">
                        <a:defRPr sz="1800" kern="1200">
                          <a:solidFill>
                            <a:schemeClr val="tx1"/>
                          </a:solidFill>
                          <a:latin typeface="Twinkl Light"/>
                        </a:defRPr>
                      </a:lvl6pPr>
                      <a:lvl7pPr marL="2743200" algn="l" defTabSz="914400" rtl="0" eaLnBrk="1" latinLnBrk="0" hangingPunct="1">
                        <a:defRPr sz="1800" kern="1200">
                          <a:solidFill>
                            <a:schemeClr val="tx1"/>
                          </a:solidFill>
                          <a:latin typeface="Twinkl Light"/>
                        </a:defRPr>
                      </a:lvl7pPr>
                      <a:lvl8pPr marL="3200400" algn="l" defTabSz="914400" rtl="0" eaLnBrk="1" latinLnBrk="0" hangingPunct="1">
                        <a:defRPr sz="1800" kern="1200">
                          <a:solidFill>
                            <a:schemeClr val="tx1"/>
                          </a:solidFill>
                          <a:latin typeface="Twinkl Light"/>
                        </a:defRPr>
                      </a:lvl8pPr>
                      <a:lvl9pPr marL="3657600" algn="l" defTabSz="914400" rtl="0" eaLnBrk="1" latinLnBrk="0" hangingPunct="1">
                        <a:defRPr sz="1800" kern="1200">
                          <a:solidFill>
                            <a:schemeClr val="tx1"/>
                          </a:solidFill>
                          <a:latin typeface="Twinkl Light"/>
                        </a:defRPr>
                      </a:lvl9pPr>
                    </a:lstStyle>
                    <a:p>
                      <a:pPr marL="0" lvl="0" indent="0" algn="l" rtl="0">
                        <a:lnSpc>
                          <a:spcPct val="115000"/>
                        </a:lnSpc>
                        <a:spcBef>
                          <a:spcPts val="1200"/>
                        </a:spcBef>
                        <a:spcAft>
                          <a:spcPts val="0"/>
                        </a:spcAft>
                        <a:buNone/>
                      </a:pPr>
                      <a:r>
                        <a:rPr lang="en-GB" sz="2400" dirty="0" smtClean="0">
                          <a:latin typeface="+mn-lt"/>
                        </a:rPr>
                        <a:t>This lesson</a:t>
                      </a:r>
                      <a:endParaRPr sz="2400" dirty="0">
                        <a:latin typeface="+mn-lt"/>
                      </a:endParaRPr>
                    </a:p>
                  </a:txBody>
                  <a:tcPr marL="53724" marR="53724" marT="71621" marB="71621">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92D050"/>
                    </a:solidFill>
                  </a:tcPr>
                </a:tc>
                <a:tc>
                  <a:txBody>
                    <a:bodyPr/>
                    <a:lstStyle/>
                    <a:p>
                      <a:pPr>
                        <a:lnSpc>
                          <a:spcPct val="106000"/>
                        </a:lnSpc>
                        <a:spcAft>
                          <a:spcPts val="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rgbClr val="92D050"/>
                    </a:solidFill>
                  </a:tcPr>
                </a:tc>
                <a:tc>
                  <a:txBody>
                    <a:bodyPr/>
                    <a:lstStyle/>
                    <a:p>
                      <a:pPr>
                        <a:lnSpc>
                          <a:spcPct val="106000"/>
                        </a:lnSpc>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Sexual Orientation and Gender Identity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lnTlToBr w="12700" cmpd="sng">
                      <a:noFill/>
                      <a:prstDash val="solid"/>
                    </a:lnTlToBr>
                    <a:lnBlToTr w="12700" cmpd="sng">
                      <a:noFill/>
                      <a:prstDash val="solid"/>
                    </a:lnBlToTr>
                    <a:solidFill>
                      <a:srgbClr val="92D050"/>
                    </a:solidFill>
                  </a:tcPr>
                </a:tc>
                <a:tc>
                  <a:txBody>
                    <a:bodyPr/>
                    <a:lstStyle/>
                    <a:p>
                      <a:pPr marL="342900" lvl="0" indent="-342900">
                        <a:lnSpc>
                          <a:spcPct val="106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to understand and respect the spectrum of gender identities and sexual orientations.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lgn="ctr">
                      <a:solidFill>
                        <a:srgbClr val="000000"/>
                      </a:solidFill>
                      <a:prstDash val="solid"/>
                      <a:round/>
                      <a:headEnd type="none" w="sm" len="sm"/>
                      <a:tailEnd type="none" w="sm" len="sm"/>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865407317"/>
                  </a:ext>
                </a:extLst>
              </a:tr>
              <a:tr h="1174742">
                <a:tc>
                  <a:txBody>
                    <a:bodyPr/>
                    <a:lstStyle>
                      <a:lvl1pPr marL="0" algn="l" defTabSz="914400" rtl="0" eaLnBrk="1" latinLnBrk="0" hangingPunct="1">
                        <a:defRPr sz="1800" kern="1200">
                          <a:solidFill>
                            <a:schemeClr val="tx1"/>
                          </a:solidFill>
                          <a:latin typeface="Twinkl Light"/>
                        </a:defRPr>
                      </a:lvl1pPr>
                      <a:lvl2pPr marL="457200" algn="l" defTabSz="914400" rtl="0" eaLnBrk="1" latinLnBrk="0" hangingPunct="1">
                        <a:defRPr sz="1800" kern="1200">
                          <a:solidFill>
                            <a:schemeClr val="tx1"/>
                          </a:solidFill>
                          <a:latin typeface="Twinkl Light"/>
                        </a:defRPr>
                      </a:lvl2pPr>
                      <a:lvl3pPr marL="914400" algn="l" defTabSz="914400" rtl="0" eaLnBrk="1" latinLnBrk="0" hangingPunct="1">
                        <a:defRPr sz="1800" kern="1200">
                          <a:solidFill>
                            <a:schemeClr val="tx1"/>
                          </a:solidFill>
                          <a:latin typeface="Twinkl Light"/>
                        </a:defRPr>
                      </a:lvl3pPr>
                      <a:lvl4pPr marL="1371600" algn="l" defTabSz="914400" rtl="0" eaLnBrk="1" latinLnBrk="0" hangingPunct="1">
                        <a:defRPr sz="1800" kern="1200">
                          <a:solidFill>
                            <a:schemeClr val="tx1"/>
                          </a:solidFill>
                          <a:latin typeface="Twinkl Light"/>
                        </a:defRPr>
                      </a:lvl4pPr>
                      <a:lvl5pPr marL="1828800" algn="l" defTabSz="914400" rtl="0" eaLnBrk="1" latinLnBrk="0" hangingPunct="1">
                        <a:defRPr sz="1800" kern="1200">
                          <a:solidFill>
                            <a:schemeClr val="tx1"/>
                          </a:solidFill>
                          <a:latin typeface="Twinkl Light"/>
                        </a:defRPr>
                      </a:lvl5pPr>
                      <a:lvl6pPr marL="2286000" algn="l" defTabSz="914400" rtl="0" eaLnBrk="1" latinLnBrk="0" hangingPunct="1">
                        <a:defRPr sz="1800" kern="1200">
                          <a:solidFill>
                            <a:schemeClr val="tx1"/>
                          </a:solidFill>
                          <a:latin typeface="Twinkl Light"/>
                        </a:defRPr>
                      </a:lvl6pPr>
                      <a:lvl7pPr marL="2743200" algn="l" defTabSz="914400" rtl="0" eaLnBrk="1" latinLnBrk="0" hangingPunct="1">
                        <a:defRPr sz="1800" kern="1200">
                          <a:solidFill>
                            <a:schemeClr val="tx1"/>
                          </a:solidFill>
                          <a:latin typeface="Twinkl Light"/>
                        </a:defRPr>
                      </a:lvl7pPr>
                      <a:lvl8pPr marL="3200400" algn="l" defTabSz="914400" rtl="0" eaLnBrk="1" latinLnBrk="0" hangingPunct="1">
                        <a:defRPr sz="1800" kern="1200">
                          <a:solidFill>
                            <a:schemeClr val="tx1"/>
                          </a:solidFill>
                          <a:latin typeface="Twinkl Light"/>
                        </a:defRPr>
                      </a:lvl8pPr>
                      <a:lvl9pPr marL="3657600" algn="l" defTabSz="914400" rtl="0" eaLnBrk="1" latinLnBrk="0" hangingPunct="1">
                        <a:defRPr sz="1800" kern="1200">
                          <a:solidFill>
                            <a:schemeClr val="tx1"/>
                          </a:solidFill>
                          <a:latin typeface="Twinkl Light"/>
                        </a:defRPr>
                      </a:lvl9pPr>
                    </a:lstStyle>
                    <a:p>
                      <a:pPr marL="0" lvl="0" indent="0" algn="l" rtl="0">
                        <a:lnSpc>
                          <a:spcPct val="115000"/>
                        </a:lnSpc>
                        <a:spcBef>
                          <a:spcPts val="1200"/>
                        </a:spcBef>
                        <a:spcAft>
                          <a:spcPts val="0"/>
                        </a:spcAft>
                        <a:buNone/>
                      </a:pPr>
                      <a:r>
                        <a:rPr lang="en-GB" sz="2400" dirty="0" smtClean="0">
                          <a:latin typeface="+mn-lt"/>
                        </a:rPr>
                        <a:t>Next Lesson</a:t>
                      </a:r>
                      <a:endParaRPr sz="2400" dirty="0">
                        <a:latin typeface="+mn-lt"/>
                      </a:endParaRPr>
                    </a:p>
                  </a:txBody>
                  <a:tcPr marL="53724" marR="53724" marT="71621" marB="71621">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nSpc>
                          <a:spcPct val="106000"/>
                        </a:lnSpc>
                        <a:spcAft>
                          <a:spcPts val="0"/>
                        </a:spcAft>
                      </a:pPr>
                      <a:r>
                        <a:rPr lang="en-GB" sz="24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650" cap="flat" cmpd="sng">
                      <a:solidFill>
                        <a:srgbClr val="000000"/>
                      </a:solidFill>
                      <a:prstDash val="solid"/>
                      <a:round/>
                      <a:headEnd type="none" w="sm" len="sm"/>
                      <a:tailEnd type="none" w="sm" len="sm"/>
                    </a:lnL>
                    <a:lnR w="12650" cap="flat" cmpd="sng" algn="ctr">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a:lnSpc>
                          <a:spcPct val="106000"/>
                        </a:lnSpc>
                        <a:spcAft>
                          <a:spcPts val="0"/>
                        </a:spcAft>
                      </a:pPr>
                      <a:r>
                        <a:rPr lang="en-GB" sz="2400" dirty="0">
                          <a:effectLst/>
                          <a:latin typeface="Calibri" panose="020F0502020204030204" pitchFamily="34" charset="0"/>
                          <a:ea typeface="Calibri" panose="020F0502020204030204" pitchFamily="34" charset="0"/>
                          <a:cs typeface="Calibri" panose="020F0502020204030204" pitchFamily="34" charset="0"/>
                        </a:rPr>
                        <a:t>Consent – Avoiding Assumptions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chemeClr val="bg1"/>
                    </a:solidFill>
                  </a:tcPr>
                </a:tc>
                <a:tc>
                  <a:txBody>
                    <a:bodyPr/>
                    <a:lstStyle/>
                    <a:p>
                      <a:pPr marL="342900" lvl="0" indent="-342900">
                        <a:lnSpc>
                          <a:spcPct val="106000"/>
                        </a:lnSpc>
                        <a:spcAft>
                          <a:spcPts val="0"/>
                        </a:spcAft>
                        <a:buFont typeface="Symbol" panose="05050102010706020507" pitchFamily="18" charset="2"/>
                        <a:buChar char=""/>
                      </a:pPr>
                      <a:r>
                        <a:rPr lang="en-US" sz="2400" dirty="0">
                          <a:effectLst/>
                          <a:latin typeface="Calibri" panose="020F0502020204030204" pitchFamily="34" charset="0"/>
                          <a:ea typeface="Calibri" panose="020F0502020204030204" pitchFamily="34" charset="0"/>
                          <a:cs typeface="Calibri" panose="020F0502020204030204" pitchFamily="34" charset="0"/>
                        </a:rPr>
                        <a:t>To evaluate common assumptions related to consent and how to challenge these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650" cap="flat" cmpd="sng">
                      <a:solidFill>
                        <a:srgbClr val="000000"/>
                      </a:solidFill>
                      <a:prstDash val="solid"/>
                      <a:round/>
                      <a:headEnd type="none" w="sm" len="sm"/>
                      <a:tailEnd type="none" w="sm" len="sm"/>
                    </a:lnL>
                    <a:lnR w="12650" cap="flat" cmpd="sng">
                      <a:solidFill>
                        <a:srgbClr val="000000"/>
                      </a:solidFill>
                      <a:prstDash val="solid"/>
                      <a:round/>
                      <a:headEnd type="none" w="sm" len="sm"/>
                      <a:tailEnd type="none" w="sm" len="sm"/>
                    </a:lnR>
                    <a:lnT w="12650" cap="flat" cmpd="sng" algn="ctr">
                      <a:solidFill>
                        <a:srgbClr val="000000"/>
                      </a:solidFill>
                      <a:prstDash val="solid"/>
                      <a:round/>
                      <a:headEnd type="none" w="sm" len="sm"/>
                      <a:tailEnd type="none" w="sm" len="sm"/>
                    </a:lnT>
                    <a:lnB w="12650" cap="flat" cmpd="sng">
                      <a:solidFill>
                        <a:srgbClr val="000000"/>
                      </a:solidFill>
                      <a:prstDash val="solid"/>
                      <a:round/>
                      <a:headEnd type="none" w="sm" len="sm"/>
                      <a:tailEnd type="none" w="sm" len="sm"/>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6113489"/>
                  </a:ext>
                </a:extLst>
              </a:tr>
            </a:tbl>
          </a:graphicData>
        </a:graphic>
      </p:graphicFrame>
    </p:spTree>
    <p:extLst>
      <p:ext uri="{BB962C8B-B14F-4D97-AF65-F5344CB8AC3E}">
        <p14:creationId xmlns:p14="http://schemas.microsoft.com/office/powerpoint/2010/main" val="3570963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272F-8CF1-427E-B4DE-3EC58AF0E7CA}"/>
              </a:ext>
            </a:extLst>
          </p:cNvPr>
          <p:cNvSpPr>
            <a:spLocks noGrp="1"/>
          </p:cNvSpPr>
          <p:nvPr>
            <p:ph type="title"/>
          </p:nvPr>
        </p:nvSpPr>
        <p:spPr>
          <a:xfrm>
            <a:off x="331655" y="947078"/>
            <a:ext cx="10515600" cy="1325563"/>
          </a:xfrm>
        </p:spPr>
        <p:txBody>
          <a:bodyPr/>
          <a:lstStyle/>
          <a:p>
            <a:r>
              <a:rPr lang="en-GB" dirty="0"/>
              <a:t>Overheard conversation</a:t>
            </a:r>
          </a:p>
        </p:txBody>
      </p:sp>
      <p:sp>
        <p:nvSpPr>
          <p:cNvPr id="4" name="Slide Number Placeholder 3">
            <a:extLst>
              <a:ext uri="{FF2B5EF4-FFF2-40B4-BE49-F238E27FC236}">
                <a16:creationId xmlns:a16="http://schemas.microsoft.com/office/drawing/2014/main" id="{0CC8D918-0514-44BB-9468-6D46BE947149}"/>
              </a:ext>
            </a:extLst>
          </p:cNvPr>
          <p:cNvSpPr>
            <a:spLocks noGrp="1"/>
          </p:cNvSpPr>
          <p:nvPr>
            <p:ph type="sldNum" sz="quarter" idx="12"/>
          </p:nvPr>
        </p:nvSpPr>
        <p:spPr/>
        <p:txBody>
          <a:bodyPr/>
          <a:lstStyle/>
          <a:p>
            <a:fld id="{478DA289-F468-42DF-B92F-0B060E228CBE}" type="slidenum">
              <a:rPr lang="en-GB" smtClean="0"/>
              <a:pPr/>
              <a:t>7</a:t>
            </a:fld>
            <a:endParaRPr lang="en-GB" dirty="0"/>
          </a:p>
        </p:txBody>
      </p:sp>
      <p:sp>
        <p:nvSpPr>
          <p:cNvPr id="5" name="Footer Placeholder 4">
            <a:extLst>
              <a:ext uri="{FF2B5EF4-FFF2-40B4-BE49-F238E27FC236}">
                <a16:creationId xmlns:a16="http://schemas.microsoft.com/office/drawing/2014/main" id="{00695EF7-A633-4472-A0C7-78E5C35FA44A}"/>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14" name="Speech Bubble: Rectangle with Corners Rounded 13">
            <a:extLst>
              <a:ext uri="{FF2B5EF4-FFF2-40B4-BE49-F238E27FC236}">
                <a16:creationId xmlns:a16="http://schemas.microsoft.com/office/drawing/2014/main" id="{0D755625-30BE-4156-BA1F-766619D81A05}"/>
              </a:ext>
            </a:extLst>
          </p:cNvPr>
          <p:cNvSpPr/>
          <p:nvPr/>
        </p:nvSpPr>
        <p:spPr>
          <a:xfrm>
            <a:off x="3345372" y="1798316"/>
            <a:ext cx="5501256" cy="4229893"/>
          </a:xfrm>
          <a:prstGeom prst="wedgeRoundRectCallout">
            <a:avLst>
              <a:gd name="adj1" fmla="val -72051"/>
              <a:gd name="adj2" fmla="val -15657"/>
              <a:gd name="adj3" fmla="val 16667"/>
            </a:avLst>
          </a:prstGeom>
          <a:noFill/>
          <a:ln w="28575">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800" dirty="0">
              <a:solidFill>
                <a:srgbClr val="1C0039"/>
              </a:solidFill>
            </a:endParaRPr>
          </a:p>
          <a:p>
            <a:r>
              <a:rPr lang="en-GB" sz="2800" dirty="0">
                <a:solidFill>
                  <a:srgbClr val="1C0039"/>
                </a:solidFill>
              </a:rPr>
              <a:t>“My mate started talking to me about gender and sexual orientation. I think they were trying to come out to me or something, but </a:t>
            </a:r>
            <a:r>
              <a:rPr lang="en-GB" sz="2800" u="sng" dirty="0">
                <a:solidFill>
                  <a:srgbClr val="1C0039"/>
                </a:solidFill>
              </a:rPr>
              <a:t>I don’t really get the difference</a:t>
            </a:r>
            <a:r>
              <a:rPr lang="en-GB" sz="2800" dirty="0">
                <a:solidFill>
                  <a:srgbClr val="1C0039"/>
                </a:solidFill>
              </a:rPr>
              <a:t> or know much about all that, </a:t>
            </a:r>
            <a:r>
              <a:rPr lang="en-GB" sz="2800" u="sng" dirty="0">
                <a:solidFill>
                  <a:srgbClr val="1C0039"/>
                </a:solidFill>
              </a:rPr>
              <a:t>so I changed the topic</a:t>
            </a:r>
            <a:r>
              <a:rPr lang="en-GB" sz="2800" dirty="0">
                <a:solidFill>
                  <a:srgbClr val="1C0039"/>
                </a:solidFill>
              </a:rPr>
              <a:t>. </a:t>
            </a:r>
            <a:r>
              <a:rPr lang="en-GB" sz="2800" u="sng" dirty="0">
                <a:solidFill>
                  <a:srgbClr val="1C0039"/>
                </a:solidFill>
              </a:rPr>
              <a:t>I feel kind of bad now</a:t>
            </a:r>
            <a:r>
              <a:rPr lang="en-GB" sz="2800" dirty="0">
                <a:solidFill>
                  <a:srgbClr val="1C0039"/>
                </a:solidFill>
              </a:rPr>
              <a:t>.”</a:t>
            </a:r>
          </a:p>
          <a:p>
            <a:pPr algn="ctr"/>
            <a:endParaRPr lang="en-GB" sz="2800" dirty="0">
              <a:solidFill>
                <a:srgbClr val="1C0039"/>
              </a:solidFill>
            </a:endParaRPr>
          </a:p>
        </p:txBody>
      </p:sp>
      <p:grpSp>
        <p:nvGrpSpPr>
          <p:cNvPr id="21" name="Group 20">
            <a:extLst>
              <a:ext uri="{FF2B5EF4-FFF2-40B4-BE49-F238E27FC236}">
                <a16:creationId xmlns:a16="http://schemas.microsoft.com/office/drawing/2014/main" id="{D27515C4-7F64-44C9-8842-8EC5ABDD3CF6}"/>
              </a:ext>
            </a:extLst>
          </p:cNvPr>
          <p:cNvGrpSpPr/>
          <p:nvPr/>
        </p:nvGrpSpPr>
        <p:grpSpPr>
          <a:xfrm>
            <a:off x="331655" y="3913262"/>
            <a:ext cx="3223203" cy="2246190"/>
            <a:chOff x="331655" y="3913262"/>
            <a:chExt cx="3223203" cy="2246190"/>
          </a:xfrm>
        </p:grpSpPr>
        <p:sp>
          <p:nvSpPr>
            <p:cNvPr id="3" name="Rectangle 2">
              <a:extLst>
                <a:ext uri="{FF2B5EF4-FFF2-40B4-BE49-F238E27FC236}">
                  <a16:creationId xmlns:a16="http://schemas.microsoft.com/office/drawing/2014/main" id="{F3F3440A-74EA-477C-A83E-138CDAF237D2}"/>
                </a:ext>
              </a:extLst>
            </p:cNvPr>
            <p:cNvSpPr/>
            <p:nvPr/>
          </p:nvSpPr>
          <p:spPr>
            <a:xfrm>
              <a:off x="331655" y="3913262"/>
              <a:ext cx="2593055" cy="2246190"/>
            </a:xfrm>
            <a:prstGeom prst="rect">
              <a:avLst/>
            </a:prstGeom>
            <a:solidFill>
              <a:srgbClr val="C7E9F7"/>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1C0039"/>
                  </a:solidFill>
                </a:rPr>
                <a:t>1. What is the difference between sexual orientation and gender identity?</a:t>
              </a:r>
            </a:p>
          </p:txBody>
        </p:sp>
        <p:cxnSp>
          <p:nvCxnSpPr>
            <p:cNvPr id="15" name="Straight Connector 14">
              <a:extLst>
                <a:ext uri="{FF2B5EF4-FFF2-40B4-BE49-F238E27FC236}">
                  <a16:creationId xmlns:a16="http://schemas.microsoft.com/office/drawing/2014/main" id="{BC1E613A-6557-4613-9F7E-921419BE4E40}"/>
                </a:ext>
              </a:extLst>
            </p:cNvPr>
            <p:cNvCxnSpPr/>
            <p:nvPr/>
          </p:nvCxnSpPr>
          <p:spPr>
            <a:xfrm flipH="1">
              <a:off x="2924710" y="4582274"/>
              <a:ext cx="630148" cy="328773"/>
            </a:xfrm>
            <a:prstGeom prst="line">
              <a:avLst/>
            </a:prstGeom>
            <a:ln w="28575">
              <a:solidFill>
                <a:srgbClr val="1C0039"/>
              </a:solidFill>
              <a:prstDash val="sysDot"/>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D7423DF0-633D-49E1-97C3-557EA5B3C995}"/>
              </a:ext>
            </a:extLst>
          </p:cNvPr>
          <p:cNvGrpSpPr/>
          <p:nvPr/>
        </p:nvGrpSpPr>
        <p:grpSpPr>
          <a:xfrm>
            <a:off x="8181654" y="1264662"/>
            <a:ext cx="3755422" cy="3729121"/>
            <a:chOff x="8181654" y="1264662"/>
            <a:chExt cx="3755422" cy="3729121"/>
          </a:xfrm>
        </p:grpSpPr>
        <p:cxnSp>
          <p:nvCxnSpPr>
            <p:cNvPr id="16" name="Straight Connector 15">
              <a:extLst>
                <a:ext uri="{FF2B5EF4-FFF2-40B4-BE49-F238E27FC236}">
                  <a16:creationId xmlns:a16="http://schemas.microsoft.com/office/drawing/2014/main" id="{A045C8A0-585C-4F20-8677-D21D24A4D589}"/>
                </a:ext>
              </a:extLst>
            </p:cNvPr>
            <p:cNvCxnSpPr>
              <a:cxnSpLocks/>
            </p:cNvCxnSpPr>
            <p:nvPr/>
          </p:nvCxnSpPr>
          <p:spPr>
            <a:xfrm flipH="1">
              <a:off x="8181654" y="3076026"/>
              <a:ext cx="1085636" cy="1917757"/>
            </a:xfrm>
            <a:prstGeom prst="line">
              <a:avLst/>
            </a:prstGeom>
            <a:ln w="28575">
              <a:solidFill>
                <a:srgbClr val="1C0039"/>
              </a:solidFill>
              <a:prstDash val="sysDot"/>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DD0CCB8-6287-4158-A1C1-1C59CDEADEDD}"/>
                </a:ext>
              </a:extLst>
            </p:cNvPr>
            <p:cNvSpPr/>
            <p:nvPr/>
          </p:nvSpPr>
          <p:spPr>
            <a:xfrm>
              <a:off x="9267290" y="1264662"/>
              <a:ext cx="2669786" cy="2236105"/>
            </a:xfrm>
            <a:prstGeom prst="rect">
              <a:avLst/>
            </a:prstGeom>
            <a:solidFill>
              <a:srgbClr val="9DDCFF"/>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1C0039"/>
                  </a:solidFill>
                </a:rPr>
                <a:t>2. Why might both people have found the conversation difficult?</a:t>
              </a:r>
            </a:p>
          </p:txBody>
        </p:sp>
      </p:grpSp>
      <p:grpSp>
        <p:nvGrpSpPr>
          <p:cNvPr id="23" name="Group 22">
            <a:extLst>
              <a:ext uri="{FF2B5EF4-FFF2-40B4-BE49-F238E27FC236}">
                <a16:creationId xmlns:a16="http://schemas.microsoft.com/office/drawing/2014/main" id="{33945702-FD1D-4B49-A4C3-37C9F1FA64E0}"/>
              </a:ext>
            </a:extLst>
          </p:cNvPr>
          <p:cNvGrpSpPr/>
          <p:nvPr/>
        </p:nvGrpSpPr>
        <p:grpSpPr>
          <a:xfrm>
            <a:off x="7870004" y="3781974"/>
            <a:ext cx="4067072" cy="2444166"/>
            <a:chOff x="7870004" y="3781974"/>
            <a:chExt cx="4067072" cy="2444166"/>
          </a:xfrm>
        </p:grpSpPr>
        <p:sp>
          <p:nvSpPr>
            <p:cNvPr id="10" name="Rectangle 9">
              <a:extLst>
                <a:ext uri="{FF2B5EF4-FFF2-40B4-BE49-F238E27FC236}">
                  <a16:creationId xmlns:a16="http://schemas.microsoft.com/office/drawing/2014/main" id="{845BABAC-2004-4E0E-8640-9F289C2DFD3A}"/>
                </a:ext>
              </a:extLst>
            </p:cNvPr>
            <p:cNvSpPr/>
            <p:nvPr/>
          </p:nvSpPr>
          <p:spPr>
            <a:xfrm>
              <a:off x="9267290" y="3781974"/>
              <a:ext cx="2669786" cy="2444166"/>
            </a:xfrm>
            <a:prstGeom prst="rect">
              <a:avLst/>
            </a:prstGeom>
            <a:solidFill>
              <a:srgbClr val="009DDC"/>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3. How could the person have responded to be more supportive of their friend?</a:t>
              </a:r>
            </a:p>
          </p:txBody>
        </p:sp>
        <p:cxnSp>
          <p:nvCxnSpPr>
            <p:cNvPr id="18" name="Straight Connector 17">
              <a:extLst>
                <a:ext uri="{FF2B5EF4-FFF2-40B4-BE49-F238E27FC236}">
                  <a16:creationId xmlns:a16="http://schemas.microsoft.com/office/drawing/2014/main" id="{4129705E-2AC7-4862-A49D-BE6FDCAFAF62}"/>
                </a:ext>
              </a:extLst>
            </p:cNvPr>
            <p:cNvCxnSpPr>
              <a:cxnSpLocks/>
            </p:cNvCxnSpPr>
            <p:nvPr/>
          </p:nvCxnSpPr>
          <p:spPr>
            <a:xfrm flipH="1">
              <a:off x="7870004" y="5510995"/>
              <a:ext cx="1397286" cy="0"/>
            </a:xfrm>
            <a:prstGeom prst="line">
              <a:avLst/>
            </a:prstGeom>
            <a:ln w="28575">
              <a:solidFill>
                <a:srgbClr val="1C0039"/>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842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F272F-8CF1-427E-B4DE-3EC58AF0E7CA}"/>
              </a:ext>
            </a:extLst>
          </p:cNvPr>
          <p:cNvSpPr>
            <a:spLocks noGrp="1"/>
          </p:cNvSpPr>
          <p:nvPr>
            <p:ph type="title"/>
          </p:nvPr>
        </p:nvSpPr>
        <p:spPr/>
        <p:txBody>
          <a:bodyPr/>
          <a:lstStyle/>
          <a:p>
            <a:r>
              <a:rPr lang="en-GB" dirty="0"/>
              <a:t>Definition dominoes</a:t>
            </a:r>
          </a:p>
        </p:txBody>
      </p:sp>
      <p:sp>
        <p:nvSpPr>
          <p:cNvPr id="4" name="Slide Number Placeholder 3">
            <a:extLst>
              <a:ext uri="{FF2B5EF4-FFF2-40B4-BE49-F238E27FC236}">
                <a16:creationId xmlns:a16="http://schemas.microsoft.com/office/drawing/2014/main" id="{0CC8D918-0514-44BB-9468-6D46BE947149}"/>
              </a:ext>
            </a:extLst>
          </p:cNvPr>
          <p:cNvSpPr>
            <a:spLocks noGrp="1"/>
          </p:cNvSpPr>
          <p:nvPr>
            <p:ph type="sldNum" sz="quarter" idx="12"/>
          </p:nvPr>
        </p:nvSpPr>
        <p:spPr/>
        <p:txBody>
          <a:bodyPr/>
          <a:lstStyle/>
          <a:p>
            <a:fld id="{478DA289-F468-42DF-B92F-0B060E228CBE}" type="slidenum">
              <a:rPr lang="en-GB" smtClean="0"/>
              <a:pPr/>
              <a:t>8</a:t>
            </a:fld>
            <a:endParaRPr lang="en-GB" dirty="0"/>
          </a:p>
        </p:txBody>
      </p:sp>
      <p:sp>
        <p:nvSpPr>
          <p:cNvPr id="5" name="Footer Placeholder 4">
            <a:extLst>
              <a:ext uri="{FF2B5EF4-FFF2-40B4-BE49-F238E27FC236}">
                <a16:creationId xmlns:a16="http://schemas.microsoft.com/office/drawing/2014/main" id="{00695EF7-A633-4472-A0C7-78E5C35FA44A}"/>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sp>
        <p:nvSpPr>
          <p:cNvPr id="10" name="Rectangle 9">
            <a:extLst>
              <a:ext uri="{FF2B5EF4-FFF2-40B4-BE49-F238E27FC236}">
                <a16:creationId xmlns:a16="http://schemas.microsoft.com/office/drawing/2014/main" id="{845BABAC-2004-4E0E-8640-9F289C2DFD3A}"/>
              </a:ext>
            </a:extLst>
          </p:cNvPr>
          <p:cNvSpPr/>
          <p:nvPr/>
        </p:nvSpPr>
        <p:spPr>
          <a:xfrm>
            <a:off x="-1" y="5139288"/>
            <a:ext cx="7941925" cy="1399624"/>
          </a:xfrm>
          <a:prstGeom prst="rect">
            <a:avLst/>
          </a:prstGeom>
          <a:solidFill>
            <a:srgbClr val="009DDC"/>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68" indent="-257168" algn="just">
              <a:spcAft>
                <a:spcPts val="1800"/>
              </a:spcAft>
              <a:buFont typeface="Arial" panose="020B0604020202020204" pitchFamily="34" charset="0"/>
              <a:buChar char="•"/>
            </a:pPr>
            <a:r>
              <a:rPr lang="en-GB" sz="2400" dirty="0">
                <a:cs typeface="Arial" panose="020B0604020202020204" pitchFamily="34" charset="0"/>
              </a:rPr>
              <a:t>The next pair will state the definition which matches that key term. If it is right, they read their definition, and so on, until we reach the domino with ‘the end’ on it</a:t>
            </a:r>
          </a:p>
        </p:txBody>
      </p:sp>
      <p:pic>
        <p:nvPicPr>
          <p:cNvPr id="12" name="Picture 11">
            <a:extLst>
              <a:ext uri="{FF2B5EF4-FFF2-40B4-BE49-F238E27FC236}">
                <a16:creationId xmlns:a16="http://schemas.microsoft.com/office/drawing/2014/main" id="{7F4D1978-0FDE-48A7-A4C3-55FB5ED18B38}"/>
              </a:ext>
            </a:extLst>
          </p:cNvPr>
          <p:cNvPicPr>
            <a:picLocks noChangeAspect="1"/>
          </p:cNvPicPr>
          <p:nvPr/>
        </p:nvPicPr>
        <p:blipFill rotWithShape="1">
          <a:blip r:embed="rId3">
            <a:extLst>
              <a:ext uri="{28A0092B-C50C-407E-A947-70E740481C1C}">
                <a14:useLocalDpi xmlns:a14="http://schemas.microsoft.com/office/drawing/2010/main" val="0"/>
              </a:ext>
            </a:extLst>
          </a:blip>
          <a:srcRect l="-56" t="34037" b="12852"/>
          <a:stretch/>
        </p:blipFill>
        <p:spPr>
          <a:xfrm>
            <a:off x="8150274" y="1706797"/>
            <a:ext cx="3819119" cy="3114860"/>
          </a:xfrm>
          <a:prstGeom prst="rect">
            <a:avLst/>
          </a:prstGeom>
          <a:ln w="28575">
            <a:solidFill>
              <a:srgbClr val="009DDC"/>
            </a:solidFill>
          </a:ln>
        </p:spPr>
      </p:pic>
      <p:sp>
        <p:nvSpPr>
          <p:cNvPr id="3" name="Rectangle 2">
            <a:extLst>
              <a:ext uri="{FF2B5EF4-FFF2-40B4-BE49-F238E27FC236}">
                <a16:creationId xmlns:a16="http://schemas.microsoft.com/office/drawing/2014/main" id="{F3F3440A-74EA-477C-A83E-138CDAF237D2}"/>
              </a:ext>
            </a:extLst>
          </p:cNvPr>
          <p:cNvSpPr/>
          <p:nvPr/>
        </p:nvSpPr>
        <p:spPr>
          <a:xfrm>
            <a:off x="-2" y="1706797"/>
            <a:ext cx="7941925" cy="1399624"/>
          </a:xfrm>
          <a:prstGeom prst="rect">
            <a:avLst/>
          </a:prstGeom>
          <a:solidFill>
            <a:srgbClr val="C7E9F7"/>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GB" sz="2400" dirty="0">
                <a:solidFill>
                  <a:srgbClr val="1C0039"/>
                </a:solidFill>
              </a:rPr>
              <a:t>Match the dominoes (begin with the card that says ‘start’)</a:t>
            </a:r>
          </a:p>
        </p:txBody>
      </p:sp>
      <p:sp>
        <p:nvSpPr>
          <p:cNvPr id="11" name="Rectangle 10">
            <a:extLst>
              <a:ext uri="{FF2B5EF4-FFF2-40B4-BE49-F238E27FC236}">
                <a16:creationId xmlns:a16="http://schemas.microsoft.com/office/drawing/2014/main" id="{3DD0CCB8-6287-4158-A1C1-1C59CDEADEDD}"/>
              </a:ext>
            </a:extLst>
          </p:cNvPr>
          <p:cNvSpPr/>
          <p:nvPr/>
        </p:nvSpPr>
        <p:spPr>
          <a:xfrm>
            <a:off x="-25622" y="3422033"/>
            <a:ext cx="7993163" cy="1399624"/>
          </a:xfrm>
          <a:prstGeom prst="rect">
            <a:avLst/>
          </a:prstGeom>
          <a:solidFill>
            <a:srgbClr val="9DDCFF"/>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68" indent="-257168" algn="just">
              <a:spcAft>
                <a:spcPts val="1800"/>
              </a:spcAft>
              <a:buFont typeface="Arial" panose="020B0604020202020204" pitchFamily="34" charset="0"/>
              <a:buChar char="•"/>
            </a:pPr>
            <a:r>
              <a:rPr lang="en-GB" sz="2400" dirty="0">
                <a:solidFill>
                  <a:schemeClr val="tx1"/>
                </a:solidFill>
                <a:cs typeface="Arial" panose="020B0604020202020204" pitchFamily="34" charset="0"/>
              </a:rPr>
              <a:t>To check the answers, I will nominate a pair to start by reading the right hand term on the card with ‘start’ on it</a:t>
            </a:r>
          </a:p>
        </p:txBody>
      </p:sp>
    </p:spTree>
    <p:extLst>
      <p:ext uri="{BB962C8B-B14F-4D97-AF65-F5344CB8AC3E}">
        <p14:creationId xmlns:p14="http://schemas.microsoft.com/office/powerpoint/2010/main" val="290438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hlinkClick r:id="rId3"/>
            <a:extLst>
              <a:ext uri="{FF2B5EF4-FFF2-40B4-BE49-F238E27FC236}">
                <a16:creationId xmlns:a16="http://schemas.microsoft.com/office/drawing/2014/main" id="{5DFF93D9-29F4-42A2-BEE6-725D42AC6DE8}"/>
              </a:ext>
            </a:extLst>
          </p:cNvPr>
          <p:cNvPicPr>
            <a:picLocks noChangeAspect="1"/>
          </p:cNvPicPr>
          <p:nvPr/>
        </p:nvPicPr>
        <p:blipFill>
          <a:blip r:embed="rId4"/>
          <a:stretch>
            <a:fillRect/>
          </a:stretch>
        </p:blipFill>
        <p:spPr>
          <a:xfrm>
            <a:off x="931788" y="1860497"/>
            <a:ext cx="7123151" cy="4021683"/>
          </a:xfrm>
          <a:prstGeom prst="rect">
            <a:avLst/>
          </a:prstGeom>
        </p:spPr>
      </p:pic>
      <p:sp>
        <p:nvSpPr>
          <p:cNvPr id="2" name="Title 1">
            <a:extLst>
              <a:ext uri="{FF2B5EF4-FFF2-40B4-BE49-F238E27FC236}">
                <a16:creationId xmlns:a16="http://schemas.microsoft.com/office/drawing/2014/main" id="{A2444E83-E3CC-48E9-ABAC-1D3B724AF5B1}"/>
              </a:ext>
            </a:extLst>
          </p:cNvPr>
          <p:cNvSpPr>
            <a:spLocks noGrp="1"/>
          </p:cNvSpPr>
          <p:nvPr>
            <p:ph type="title"/>
          </p:nvPr>
        </p:nvSpPr>
        <p:spPr/>
        <p:txBody>
          <a:bodyPr/>
          <a:lstStyle/>
          <a:p>
            <a:r>
              <a:rPr lang="en-GB" dirty="0"/>
              <a:t>Video discussion</a:t>
            </a:r>
          </a:p>
        </p:txBody>
      </p:sp>
      <p:sp>
        <p:nvSpPr>
          <p:cNvPr id="4" name="Slide Number Placeholder 3">
            <a:extLst>
              <a:ext uri="{FF2B5EF4-FFF2-40B4-BE49-F238E27FC236}">
                <a16:creationId xmlns:a16="http://schemas.microsoft.com/office/drawing/2014/main" id="{99A9F285-287C-42AF-BE00-6C7957987ACF}"/>
              </a:ext>
            </a:extLst>
          </p:cNvPr>
          <p:cNvSpPr>
            <a:spLocks noGrp="1"/>
          </p:cNvSpPr>
          <p:nvPr>
            <p:ph type="sldNum" sz="quarter" idx="12"/>
          </p:nvPr>
        </p:nvSpPr>
        <p:spPr/>
        <p:txBody>
          <a:bodyPr/>
          <a:lstStyle/>
          <a:p>
            <a:fld id="{478DA289-F468-42DF-B92F-0B060E228CBE}" type="slidenum">
              <a:rPr lang="en-GB" smtClean="0"/>
              <a:pPr/>
              <a:t>9</a:t>
            </a:fld>
            <a:endParaRPr lang="en-GB" dirty="0"/>
          </a:p>
        </p:txBody>
      </p:sp>
      <p:sp>
        <p:nvSpPr>
          <p:cNvPr id="5" name="Footer Placeholder 4">
            <a:extLst>
              <a:ext uri="{FF2B5EF4-FFF2-40B4-BE49-F238E27FC236}">
                <a16:creationId xmlns:a16="http://schemas.microsoft.com/office/drawing/2014/main" id="{7F3D69AB-C88E-4F7B-8451-F351FB7999BD}"/>
              </a:ext>
            </a:extLst>
          </p:cNvPr>
          <p:cNvSpPr>
            <a:spLocks noGrp="1"/>
          </p:cNvSpPr>
          <p:nvPr>
            <p:ph type="ftr" sz="quarter" idx="11"/>
          </p:nvPr>
        </p:nvSpPr>
        <p:spPr/>
        <p:txBody>
          <a:bodyPr/>
          <a:lstStyle/>
          <a:p>
            <a:r>
              <a:rPr lang="en-GB">
                <a:latin typeface="Arial" panose="020B0604020202020204" pitchFamily="34" charset="0"/>
                <a:cs typeface="Arial" panose="020B0604020202020204" pitchFamily="34" charset="0"/>
              </a:rPr>
              <a:t>© Medway Council 2021</a:t>
            </a:r>
            <a:endParaRPr lang="en-GB" dirty="0"/>
          </a:p>
        </p:txBody>
      </p:sp>
      <p:grpSp>
        <p:nvGrpSpPr>
          <p:cNvPr id="16" name="Group 15">
            <a:extLst>
              <a:ext uri="{FF2B5EF4-FFF2-40B4-BE49-F238E27FC236}">
                <a16:creationId xmlns:a16="http://schemas.microsoft.com/office/drawing/2014/main" id="{18AEAB80-CC58-4979-83F5-6B0427307285}"/>
              </a:ext>
            </a:extLst>
          </p:cNvPr>
          <p:cNvGrpSpPr/>
          <p:nvPr/>
        </p:nvGrpSpPr>
        <p:grpSpPr>
          <a:xfrm>
            <a:off x="3949447" y="2985011"/>
            <a:ext cx="985808" cy="945399"/>
            <a:chOff x="3949447" y="2985011"/>
            <a:chExt cx="985808" cy="945399"/>
          </a:xfrm>
        </p:grpSpPr>
        <p:sp>
          <p:nvSpPr>
            <p:cNvPr id="14" name="Rectangle 13">
              <a:extLst>
                <a:ext uri="{FF2B5EF4-FFF2-40B4-BE49-F238E27FC236}">
                  <a16:creationId xmlns:a16="http://schemas.microsoft.com/office/drawing/2014/main" id="{976F005D-68CF-490B-ABA2-3054543C0D6B}"/>
                </a:ext>
              </a:extLst>
            </p:cNvPr>
            <p:cNvSpPr/>
            <p:nvPr/>
          </p:nvSpPr>
          <p:spPr>
            <a:xfrm>
              <a:off x="3949447" y="2985011"/>
              <a:ext cx="985808" cy="945399"/>
            </a:xfrm>
            <a:prstGeom prst="rect">
              <a:avLst/>
            </a:prstGeom>
            <a:solidFill>
              <a:srgbClr val="009DDC"/>
            </a:solidFill>
            <a:ln>
              <a:solidFill>
                <a:srgbClr val="009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Isosceles Triangle 14">
              <a:hlinkClick r:id="rId3"/>
              <a:extLst>
                <a:ext uri="{FF2B5EF4-FFF2-40B4-BE49-F238E27FC236}">
                  <a16:creationId xmlns:a16="http://schemas.microsoft.com/office/drawing/2014/main" id="{65FC05DC-C4D9-455C-B078-E44A1B888B8C}"/>
                </a:ext>
              </a:extLst>
            </p:cNvPr>
            <p:cNvSpPr/>
            <p:nvPr/>
          </p:nvSpPr>
          <p:spPr>
            <a:xfrm rot="5400000">
              <a:off x="4149864" y="3168047"/>
              <a:ext cx="663879" cy="579329"/>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Rectangle 16">
            <a:extLst>
              <a:ext uri="{FF2B5EF4-FFF2-40B4-BE49-F238E27FC236}">
                <a16:creationId xmlns:a16="http://schemas.microsoft.com/office/drawing/2014/main" id="{E0F5ADF6-039F-4E5A-A7AD-AB7DC4C0C502}"/>
              </a:ext>
            </a:extLst>
          </p:cNvPr>
          <p:cNvSpPr/>
          <p:nvPr/>
        </p:nvSpPr>
        <p:spPr>
          <a:xfrm>
            <a:off x="8492646" y="1861560"/>
            <a:ext cx="3444429" cy="4012983"/>
          </a:xfrm>
          <a:prstGeom prst="rect">
            <a:avLst/>
          </a:prstGeom>
          <a:solidFill>
            <a:srgbClr val="9DDCFF"/>
          </a:solidFill>
          <a:ln>
            <a:solidFill>
              <a:srgbClr val="C7E9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rgbClr val="1C0039"/>
                </a:solidFill>
              </a:rPr>
              <a:t>Watch the video and discuss how people can be made to feel supported when they talk to friends about their sexual orientation or gender identity.</a:t>
            </a:r>
          </a:p>
        </p:txBody>
      </p:sp>
    </p:spTree>
    <p:extLst>
      <p:ext uri="{BB962C8B-B14F-4D97-AF65-F5344CB8AC3E}">
        <p14:creationId xmlns:p14="http://schemas.microsoft.com/office/powerpoint/2010/main" val="3186418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e889a2c-8852-453f-9eb2-d62729c8d0e7" xsi:nil="true"/>
    <lcf76f155ced4ddcb4097134ff3c332f xmlns="305c1d67-98fb-4267-bd04-0cbe9fc1250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8508ADFDBBE642B9A6935D3F0A9A25" ma:contentTypeVersion="14" ma:contentTypeDescription="Create a new document." ma:contentTypeScope="" ma:versionID="fc5fea93a38d48ac6ee1bbac0a899f87">
  <xsd:schema xmlns:xsd="http://www.w3.org/2001/XMLSchema" xmlns:xs="http://www.w3.org/2001/XMLSchema" xmlns:p="http://schemas.microsoft.com/office/2006/metadata/properties" xmlns:ns2="305c1d67-98fb-4267-bd04-0cbe9fc1250c" xmlns:ns3="ce889a2c-8852-453f-9eb2-d62729c8d0e7" targetNamespace="http://schemas.microsoft.com/office/2006/metadata/properties" ma:root="true" ma:fieldsID="9eb5ac5375df55135b35779df6f12282" ns2:_="" ns3:_="">
    <xsd:import namespace="305c1d67-98fb-4267-bd04-0cbe9fc1250c"/>
    <xsd:import namespace="ce889a2c-8852-453f-9eb2-d62729c8d0e7"/>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5c1d67-98fb-4267-bd04-0cbe9fc125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71d7f73-cb4e-4cbb-92f5-fd8c140af449"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889a2c-8852-453f-9eb2-d62729c8d0e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407f88-1732-48b4-a822-9ea3570cde24}" ma:internalName="TaxCatchAll" ma:showField="CatchAllData" ma:web="ce889a2c-8852-453f-9eb2-d62729c8d0e7">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519711-5A39-470E-B461-2EF398300C18}">
  <ds:schemaRefs>
    <ds:schemaRef ds:uri="http://schemas.microsoft.com/sharepoint/v3/contenttype/forms"/>
  </ds:schemaRefs>
</ds:datastoreItem>
</file>

<file path=customXml/itemProps2.xml><?xml version="1.0" encoding="utf-8"?>
<ds:datastoreItem xmlns:ds="http://schemas.openxmlformats.org/officeDocument/2006/customXml" ds:itemID="{7ECAE4CC-8D67-46F5-8D0F-87C1A0B09109}">
  <ds:schemaRefs>
    <ds:schemaRef ds:uri="88f9c89a-407a-49b7-9ca1-7578c3d06dfc"/>
    <ds:schemaRef ds:uri="http://schemas.microsoft.com/office/infopath/2007/PartnerControls"/>
    <ds:schemaRef ds:uri="http://purl.org/dc/dcmitype/"/>
    <ds:schemaRef ds:uri="http://schemas.openxmlformats.org/package/2006/metadata/core-properties"/>
    <ds:schemaRef ds:uri="6ded5182-507a-430e-922d-50a9575e5a4a"/>
    <ds:schemaRef ds:uri="http://schemas.microsoft.com/office/2006/documentManagement/types"/>
    <ds:schemaRef ds:uri="http://schemas.microsoft.com/office/2006/metadata/properties"/>
    <ds:schemaRef ds:uri="http://www.w3.org/XML/1998/namespace"/>
    <ds:schemaRef ds:uri="http://purl.org/dc/elements/1.1/"/>
    <ds:schemaRef ds:uri="http://purl.org/dc/terms/"/>
  </ds:schemaRefs>
</ds:datastoreItem>
</file>

<file path=customXml/itemProps3.xml><?xml version="1.0" encoding="utf-8"?>
<ds:datastoreItem xmlns:ds="http://schemas.openxmlformats.org/officeDocument/2006/customXml" ds:itemID="{609E9319-EA70-4D7D-984C-BA29A7D9BD99}"/>
</file>

<file path=docProps/app.xml><?xml version="1.0" encoding="utf-8"?>
<Properties xmlns="http://schemas.openxmlformats.org/officeDocument/2006/extended-properties" xmlns:vt="http://schemas.openxmlformats.org/officeDocument/2006/docPropsVTypes">
  <TotalTime>12</TotalTime>
  <Words>1004</Words>
  <Application>Microsoft Office PowerPoint</Application>
  <PresentationFormat>Widescreen</PresentationFormat>
  <Paragraphs>102</Paragraphs>
  <Slides>14</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Calibri</vt:lpstr>
      <vt:lpstr>Lato</vt:lpstr>
      <vt:lpstr>Bahnschrift</vt:lpstr>
      <vt:lpstr>Arial</vt:lpstr>
      <vt:lpstr>Wingdings</vt:lpstr>
      <vt:lpstr>Symbol</vt:lpstr>
      <vt:lpstr>Open Sans</vt:lpstr>
      <vt:lpstr>Times New Roman</vt:lpstr>
      <vt:lpstr>Arial Black</vt:lpstr>
      <vt:lpstr>Office Theme</vt:lpstr>
      <vt:lpstr>Sexual orientation and gender identity</vt:lpstr>
      <vt:lpstr>PowerPoint Presentation</vt:lpstr>
      <vt:lpstr>PowerPoint Presentation</vt:lpstr>
      <vt:lpstr>PowerPoint Presentation</vt:lpstr>
      <vt:lpstr>PowerPoint Presentation</vt:lpstr>
      <vt:lpstr>PowerPoint Presentation</vt:lpstr>
      <vt:lpstr>Overheard conversation</vt:lpstr>
      <vt:lpstr>Definition dominoes</vt:lpstr>
      <vt:lpstr>Video discussion</vt:lpstr>
      <vt:lpstr>Friend scenarios</vt:lpstr>
      <vt:lpstr>Private reflection</vt:lpstr>
      <vt:lpstr>Overheard conversations</vt:lpstr>
      <vt:lpstr>Signposting support</vt:lpstr>
      <vt:lpstr>More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Harvey</dc:creator>
  <cp:lastModifiedBy>Swain Fiona</cp:lastModifiedBy>
  <cp:revision>31</cp:revision>
  <dcterms:created xsi:type="dcterms:W3CDTF">2021-05-21T12:56:46Z</dcterms:created>
  <dcterms:modified xsi:type="dcterms:W3CDTF">2023-05-08T12:38:30Z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0x010100A28508ADFDBBE642B9A6935D3F0A9A25</vt:lpwstr>
  </property>
  <property fmtid="{D5CDD505-2E9C-101B-9397-08002B2CF9AE}" pid="3" name="Order">
    <vt:r8>1235800</vt:r8>
  </property>
</Properties>
</file>