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s/slide1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36.xml" ContentType="application/vnd.openxmlformats-officedocument.presentationml.slide+xml"/>
  <Override PartName="/ppt/slides/slide14.xml" ContentType="application/vnd.openxmlformats-officedocument.presentationml.slide+xml"/>
  <Override PartName="/ppt/slides/slide20.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3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9.xml" ContentType="application/vnd.openxmlformats-officedocument.presentationml.slide+xml"/>
  <Override PartName="/ppt/slides/slide25.xml" ContentType="application/vnd.openxmlformats-officedocument.presentationml.slide+xml"/>
  <Override PartName="/ppt/slides/slide31.xml" ContentType="application/vnd.openxmlformats-officedocument.presentationml.slide+xml"/>
  <Override PartName="/ppt/slides/slide34.xml" ContentType="application/vnd.openxmlformats-officedocument.presentationml.slide+xml"/>
  <Override PartName="/ppt/slides/slide30.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Masters/slideMaster1.xml" ContentType="application/vnd.openxmlformats-officedocument.presentationml.slideMaster+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2.xml" ContentType="application/vnd.openxmlformats-officedocument.presentationml.notesSlide+xml"/>
  <Override PartName="/ppt/slideLayouts/slideLayout22.xml" ContentType="application/vnd.openxmlformats-officedocument.presentationml.slideLayout+xml"/>
  <Override PartName="/ppt/notesSlides/notesSlide3.xml" ContentType="application/vnd.openxmlformats-officedocument.presentationml.notesSlide+xml"/>
  <Override PartName="/ppt/notesSlides/notesSlide1.xml" ContentType="application/vnd.openxmlformats-officedocument.presentationml.notesSlide+xml"/>
  <Override PartName="/ppt/slideLayouts/slideLayout23.xml" ContentType="application/vnd.openxmlformats-officedocument.presentationml.slideLayout+xml"/>
  <Override PartName="/ppt/slideLayouts/slideLayout20.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handoutMasters/handoutMaster1.xml" ContentType="application/vnd.openxmlformats-officedocument.presentationml.handoutMaster+xml"/>
  <Override PartName="/ppt/theme/theme4.xml" ContentType="application/vnd.openxmlformats-officedocument.theme+xml"/>
  <Override PartName="/ppt/theme/theme5.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19" r:id="rId2"/>
    <p:sldMasterId id="2147483728" r:id="rId3"/>
  </p:sldMasterIdLst>
  <p:notesMasterIdLst>
    <p:notesMasterId r:id="rId40"/>
  </p:notesMasterIdLst>
  <p:handoutMasterIdLst>
    <p:handoutMasterId r:id="rId41"/>
  </p:handoutMasterIdLst>
  <p:sldIdLst>
    <p:sldId id="256" r:id="rId4"/>
    <p:sldId id="266" r:id="rId5"/>
    <p:sldId id="379" r:id="rId6"/>
    <p:sldId id="380" r:id="rId7"/>
    <p:sldId id="381" r:id="rId8"/>
    <p:sldId id="382" r:id="rId9"/>
    <p:sldId id="257" r:id="rId10"/>
    <p:sldId id="270" r:id="rId11"/>
    <p:sldId id="285" r:id="rId12"/>
    <p:sldId id="376" r:id="rId13"/>
    <p:sldId id="287" r:id="rId14"/>
    <p:sldId id="369" r:id="rId15"/>
    <p:sldId id="370" r:id="rId16"/>
    <p:sldId id="289" r:id="rId17"/>
    <p:sldId id="368" r:id="rId18"/>
    <p:sldId id="364" r:id="rId19"/>
    <p:sldId id="373" r:id="rId20"/>
    <p:sldId id="290" r:id="rId21"/>
    <p:sldId id="378" r:id="rId22"/>
    <p:sldId id="371" r:id="rId23"/>
    <p:sldId id="292" r:id="rId24"/>
    <p:sldId id="372" r:id="rId25"/>
    <p:sldId id="375" r:id="rId26"/>
    <p:sldId id="294" r:id="rId27"/>
    <p:sldId id="295" r:id="rId28"/>
    <p:sldId id="296" r:id="rId29"/>
    <p:sldId id="361" r:id="rId30"/>
    <p:sldId id="362" r:id="rId31"/>
    <p:sldId id="365" r:id="rId32"/>
    <p:sldId id="363" r:id="rId33"/>
    <p:sldId id="359" r:id="rId34"/>
    <p:sldId id="360" r:id="rId35"/>
    <p:sldId id="346" r:id="rId36"/>
    <p:sldId id="283" r:id="rId37"/>
    <p:sldId id="284" r:id="rId38"/>
    <p:sldId id="258" r:id="rId39"/>
  </p:sldIdLst>
  <p:sldSz cx="9144000" cy="6858000" type="screen4x3"/>
  <p:notesSz cx="6858000" cy="9144000"/>
  <p:embeddedFontLst>
    <p:embeddedFont>
      <p:font typeface="Bahnschrift" panose="020B0502040204020203" pitchFamily="34" charset="0"/>
      <p:regular r:id="rId42"/>
      <p:bold r:id="rId43"/>
    </p:embeddedFont>
    <p:embeddedFont>
      <p:font typeface="Twinkl Light" charset="0"/>
      <p:regular r:id="rId44"/>
    </p:embeddedFont>
    <p:embeddedFont>
      <p:font typeface="Calibri" panose="020F0502020204030204" pitchFamily="34" charset="0"/>
      <p:regular r:id="rId45"/>
      <p:bold r:id="rId46"/>
      <p:italic r:id="rId47"/>
      <p:boldItalic r:id="rId48"/>
    </p:embeddedFont>
    <p:embeddedFont>
      <p:font typeface="Open Sans" panose="020B0606030504020204" pitchFamily="34" charset="0"/>
      <p:regular r:id="rId49"/>
      <p:bold r:id="rId50"/>
      <p:italic r:id="rId51"/>
      <p:boldItalic r:id="rId52"/>
    </p:embeddedFont>
    <p:embeddedFont>
      <p:font typeface="Calibri Light" panose="020F0302020204030204" pitchFamily="34" charset="0"/>
      <p:regular r:id="rId53"/>
      <p:italic r:id="rId54"/>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459" userDrawn="1">
          <p15:clr>
            <a:srgbClr val="A4A3A4"/>
          </p15:clr>
        </p15:guide>
        <p15:guide id="2" pos="2880" userDrawn="1">
          <p15:clr>
            <a:srgbClr val="A4A3A4"/>
          </p15:clr>
        </p15:guide>
        <p15:guide id="3" pos="5465" userDrawn="1">
          <p15:clr>
            <a:srgbClr val="A4A3A4"/>
          </p15:clr>
        </p15:guide>
        <p15:guide id="4" pos="272" userDrawn="1">
          <p15:clr>
            <a:srgbClr val="A4A3A4"/>
          </p15:clr>
        </p15:guide>
        <p15:guide id="5" orient="horz" pos="2160" userDrawn="1">
          <p15:clr>
            <a:srgbClr val="A4A3A4"/>
          </p15:clr>
        </p15:guide>
        <p15:guide id="6" orient="horz" pos="4042" userDrawn="1">
          <p15:clr>
            <a:srgbClr val="A4A3A4"/>
          </p15:clr>
        </p15:guide>
        <p15:guide id="7" userDrawn="1">
          <p15:clr>
            <a:srgbClr val="A4A3A4"/>
          </p15:clr>
        </p15:guide>
        <p15:guide id="8" pos="5738" userDrawn="1">
          <p15:clr>
            <a:srgbClr val="A4A3A4"/>
          </p15:clr>
        </p15:guide>
        <p15:guide id="9" orient="horz" userDrawn="1">
          <p15:clr>
            <a:srgbClr val="A4A3A4"/>
          </p15:clr>
        </p15:guide>
        <p15:guide id="10" orient="horz" pos="4320" userDrawn="1">
          <p15:clr>
            <a:srgbClr val="A4A3A4"/>
          </p15:clr>
        </p15:guide>
        <p15:guide id="12" orient="horz" pos="686" userDrawn="1">
          <p15:clr>
            <a:srgbClr val="A4A3A4"/>
          </p15:clr>
        </p15:guide>
        <p15:guide id="13" orient="horz" pos="867" userDrawn="1">
          <p15:clr>
            <a:srgbClr val="A4A3A4"/>
          </p15:clr>
        </p15:guide>
        <p15:guide id="14" orient="horz" pos="278" userDrawn="1">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p15="http://schemas.microsoft.com/office/powerpoint/2012/main" xmlns="" roundtripDataSignature="AMtx7mhb7dB99du0Fu19BMuuM33M+n0wmw==" r:id="rId55"/>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iobhan Lawrence" initials="" lastIdx="7" clrIdx="0"/>
  <p:cmAuthor id="1" name="Sadie Scheuer" initials="SS" lastIdx="37" clrIdx="1">
    <p:extLst>
      <p:ext uri="{19B8F6BF-5375-455C-9EA6-DF929625EA0E}">
        <p15:presenceInfo xmlns:p15="http://schemas.microsoft.com/office/powerpoint/2012/main" userId="Sadie Scheuer" providerId="None"/>
      </p:ext>
    </p:extLst>
  </p:cmAuthor>
  <p:cmAuthor id="2" name="Twinkl Twinkl" initials="TT" lastIdx="2" clrIdx="2">
    <p:extLst>
      <p:ext uri="{19B8F6BF-5375-455C-9EA6-DF929625EA0E}">
        <p15:presenceInfo xmlns:p15="http://schemas.microsoft.com/office/powerpoint/2012/main" userId="8ce5bb737673a91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9E36"/>
    <a:srgbClr val="D75624"/>
    <a:srgbClr val="B42518"/>
    <a:srgbClr val="B2481E"/>
    <a:srgbClr val="1F4E48"/>
    <a:srgbClr val="17A18B"/>
    <a:srgbClr val="50ABE0"/>
    <a:srgbClr val="19596C"/>
    <a:srgbClr val="DC9328"/>
    <a:srgbClr val="357F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481" autoAdjust="0"/>
    <p:restoredTop sz="94660"/>
  </p:normalViewPr>
  <p:slideViewPr>
    <p:cSldViewPr snapToGrid="0" showGuides="1">
      <p:cViewPr varScale="1">
        <p:scale>
          <a:sx n="73" d="100"/>
          <a:sy n="73" d="100"/>
        </p:scale>
        <p:origin x="1056" y="72"/>
      </p:cViewPr>
      <p:guideLst>
        <p:guide orient="horz" pos="459"/>
        <p:guide pos="2880"/>
        <p:guide pos="5465"/>
        <p:guide pos="272"/>
        <p:guide orient="horz" pos="2160"/>
        <p:guide orient="horz" pos="4042"/>
        <p:guide/>
        <p:guide pos="5738"/>
        <p:guide orient="horz"/>
        <p:guide orient="horz" pos="4320"/>
        <p:guide orient="horz" pos="686"/>
        <p:guide orient="horz" pos="867"/>
        <p:guide orient="horz" pos="278"/>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90" d="100"/>
          <a:sy n="90" d="100"/>
        </p:scale>
        <p:origin x="369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customschemas.google.com/relationships/presentationmetadata" Target="metadata"/><Relationship Id="rId63" Type="http://schemas.openxmlformats.org/officeDocument/2006/relationships/customXml" Target="../customXml/item3.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customXml" Target="../customXml/item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8.fntdata"/><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3E23B0-7AFB-419F-88ED-9863E094EC0D}" type="datetimeFigureOut">
              <a:rPr lang="en-GB" smtClean="0"/>
              <a:t>07/05/2023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115618-F096-47F9-A2E0-5659E59688C3}" type="slidenum">
              <a:rPr lang="en-GB" smtClean="0"/>
              <a:t>‹#›</a:t>
            </a:fld>
            <a:endParaRPr lang="en-GB"/>
          </a:p>
        </p:txBody>
      </p:sp>
    </p:spTree>
    <p:extLst>
      <p:ext uri="{BB962C8B-B14F-4D97-AF65-F5344CB8AC3E}">
        <p14:creationId xmlns:p14="http://schemas.microsoft.com/office/powerpoint/2010/main" val="42662401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4AFA83-0F0C-4073-BD44-64C711325BCC}" type="datetimeFigureOut">
              <a:rPr lang="en-GB" smtClean="0"/>
              <a:t>07/05/2023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538A33-F23D-45A8-A7F7-492ED3A6F56E}" type="slidenum">
              <a:rPr lang="en-GB" smtClean="0"/>
              <a:t>‹#›</a:t>
            </a:fld>
            <a:endParaRPr lang="en-GB"/>
          </a:p>
        </p:txBody>
      </p:sp>
    </p:spTree>
    <p:extLst>
      <p:ext uri="{BB962C8B-B14F-4D97-AF65-F5344CB8AC3E}">
        <p14:creationId xmlns:p14="http://schemas.microsoft.com/office/powerpoint/2010/main" val="2153684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Staff should go through this slide and create a group agreement in the first RSHE lesson of the</a:t>
            </a:r>
            <a:r>
              <a:rPr lang="en-GB" baseline="0" dirty="0" smtClean="0"/>
              <a:t> academic year. It is recommended that this is done in the following way:</a:t>
            </a:r>
          </a:p>
          <a:p>
            <a:pPr marL="171450" indent="-171450">
              <a:buFont typeface="Wingdings" panose="05000000000000000000" pitchFamily="2" charset="2"/>
              <a:buChar char="v"/>
            </a:pPr>
            <a:r>
              <a:rPr lang="en-GB" baseline="0" dirty="0" smtClean="0"/>
              <a:t>Discuss and agree as a group. Teacher creates the document in the template for all pupils to stick into book the next lesson.</a:t>
            </a:r>
          </a:p>
          <a:p>
            <a:pPr marL="0" indent="0">
              <a:buFont typeface="Wingdings" panose="05000000000000000000" pitchFamily="2" charset="2"/>
              <a:buNone/>
            </a:pPr>
            <a:r>
              <a:rPr lang="en-GB" baseline="0" dirty="0" smtClean="0"/>
              <a:t>The Group Agreement should then be visited during the start of each lesson along with the slides </a:t>
            </a:r>
            <a:r>
              <a:rPr lang="en-GB" baseline="0" smtClean="0"/>
              <a:t>on Protected </a:t>
            </a:r>
            <a:r>
              <a:rPr lang="en-GB" baseline="0" dirty="0" smtClean="0"/>
              <a:t>Characteristics, SMSC and British Values.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9F95A1-B0A1-47C4-A01C-87A5FA9E54A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529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Teaching staff should go over the protected characteristics at the start of every lesson, and ensure that the language of the classroom reflects these characteristics.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1A5ADD-3DB1-42EC-AD53-1CA5F5725C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62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Teaching staff should talk pupils through this slide every lesson.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F8C6D-0B71-4044-A0FA-4E5521A0A5D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5448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5% Opacit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2A7D4E-5275-4D99-9F69-45340CC28A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3" y="0"/>
            <a:ext cx="9147053" cy="6858000"/>
          </a:xfrm>
          <a:prstGeom prst="rect">
            <a:avLst/>
          </a:prstGeom>
        </p:spPr>
      </p:pic>
    </p:spTree>
    <p:extLst>
      <p:ext uri="{BB962C8B-B14F-4D97-AF65-F5344CB8AC3E}">
        <p14:creationId xmlns:p14="http://schemas.microsoft.com/office/powerpoint/2010/main" val="1712658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5% Whit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176019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0% Whit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959532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5% Whit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3149887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5% Whit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872305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609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B560D-093C-4CF6-B7CB-9DFF6F8BA11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361E0E2-B1BC-4731-B998-8C87FDDF21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44108B-7501-4534-92F1-B0838FCEC89C}"/>
              </a:ext>
            </a:extLst>
          </p:cNvPr>
          <p:cNvSpPr>
            <a:spLocks noGrp="1"/>
          </p:cNvSpPr>
          <p:nvPr>
            <p:ph type="dt" sz="half" idx="10"/>
          </p:nvPr>
        </p:nvSpPr>
        <p:spPr/>
        <p:txBody>
          <a:bodyPr/>
          <a:lstStyle/>
          <a:p>
            <a:fld id="{020E04AA-45F3-4A91-BFA8-602B56C66F07}" type="datetimeFigureOut">
              <a:rPr lang="en-GB" smtClean="0"/>
              <a:t>07/05/2023</a:t>
            </a:fld>
            <a:endParaRPr lang="en-GB"/>
          </a:p>
        </p:txBody>
      </p:sp>
      <p:sp>
        <p:nvSpPr>
          <p:cNvPr id="5" name="Footer Placeholder 4">
            <a:extLst>
              <a:ext uri="{FF2B5EF4-FFF2-40B4-BE49-F238E27FC236}">
                <a16:creationId xmlns:a16="http://schemas.microsoft.com/office/drawing/2014/main" id="{8C2BB876-0EA1-41AB-97CF-F7DE68EF8F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436C54-6FCA-45D5-9209-EB463CECBE42}"/>
              </a:ext>
            </a:extLst>
          </p:cNvPr>
          <p:cNvSpPr>
            <a:spLocks noGrp="1"/>
          </p:cNvSpPr>
          <p:nvPr>
            <p:ph type="sldNum" sz="quarter" idx="12"/>
          </p:nvPr>
        </p:nvSpPr>
        <p:spPr/>
        <p:txBody>
          <a:bodyPr/>
          <a:lstStyle/>
          <a:p>
            <a:fld id="{DE8F2065-C6D1-46AA-946A-0354F4A755D6}" type="slidenum">
              <a:rPr lang="en-GB" smtClean="0"/>
              <a:t>‹#›</a:t>
            </a:fld>
            <a:endParaRPr lang="en-GB"/>
          </a:p>
        </p:txBody>
      </p:sp>
    </p:spTree>
    <p:extLst>
      <p:ext uri="{BB962C8B-B14F-4D97-AF65-F5344CB8AC3E}">
        <p14:creationId xmlns:p14="http://schemas.microsoft.com/office/powerpoint/2010/main" val="261035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7783F48-EF4A-4086-9757-5589559A99A3}" type="datetimeFigureOut">
              <a:rPr lang="en-GB" smtClean="0"/>
              <a:t>07/05/2023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7917A0-0B83-4621-92B9-E26E4C60ABBB}" type="slidenum">
              <a:rPr lang="en-GB" smtClean="0"/>
              <a:t>‹#›</a:t>
            </a:fld>
            <a:endParaRPr lang="en-GB"/>
          </a:p>
        </p:txBody>
      </p:sp>
    </p:spTree>
    <p:extLst>
      <p:ext uri="{BB962C8B-B14F-4D97-AF65-F5344CB8AC3E}">
        <p14:creationId xmlns:p14="http://schemas.microsoft.com/office/powerpoint/2010/main" val="2519869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7783F48-EF4A-4086-9757-5589559A99A3}" type="datetimeFigureOut">
              <a:rPr lang="en-GB" smtClean="0"/>
              <a:t>07/05/2023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7917A0-0B83-4621-92B9-E26E4C60ABBB}" type="slidenum">
              <a:rPr lang="en-GB" smtClean="0"/>
              <a:t>‹#›</a:t>
            </a:fld>
            <a:endParaRPr lang="en-GB"/>
          </a:p>
        </p:txBody>
      </p:sp>
    </p:spTree>
    <p:extLst>
      <p:ext uri="{BB962C8B-B14F-4D97-AF65-F5344CB8AC3E}">
        <p14:creationId xmlns:p14="http://schemas.microsoft.com/office/powerpoint/2010/main" val="5630375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7783F48-EF4A-4086-9757-5589559A99A3}" type="datetimeFigureOut">
              <a:rPr lang="en-GB" smtClean="0"/>
              <a:t>07/05/2023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7917A0-0B83-4621-92B9-E26E4C60ABBB}" type="slidenum">
              <a:rPr lang="en-GB" smtClean="0"/>
              <a:t>‹#›</a:t>
            </a:fld>
            <a:endParaRPr lang="en-GB"/>
          </a:p>
        </p:txBody>
      </p:sp>
    </p:spTree>
    <p:extLst>
      <p:ext uri="{BB962C8B-B14F-4D97-AF65-F5344CB8AC3E}">
        <p14:creationId xmlns:p14="http://schemas.microsoft.com/office/powerpoint/2010/main" val="1648858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7783F48-EF4A-4086-9757-5589559A99A3}" type="datetimeFigureOut">
              <a:rPr lang="en-GB" smtClean="0"/>
              <a:t>07/05/2023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7917A0-0B83-4621-92B9-E26E4C60ABBB}" type="slidenum">
              <a:rPr lang="en-GB" smtClean="0"/>
              <a:t>‹#›</a:t>
            </a:fld>
            <a:endParaRPr lang="en-GB"/>
          </a:p>
        </p:txBody>
      </p:sp>
    </p:spTree>
    <p:extLst>
      <p:ext uri="{BB962C8B-B14F-4D97-AF65-F5344CB8AC3E}">
        <p14:creationId xmlns:p14="http://schemas.microsoft.com/office/powerpoint/2010/main" val="2544268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0% Opacit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528969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7783F48-EF4A-4086-9757-5589559A99A3}" type="datetimeFigureOut">
              <a:rPr lang="en-GB" smtClean="0"/>
              <a:t>07/05/2023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97917A0-0B83-4621-92B9-E26E4C60ABBB}" type="slidenum">
              <a:rPr lang="en-GB" smtClean="0"/>
              <a:t>‹#›</a:t>
            </a:fld>
            <a:endParaRPr lang="en-GB"/>
          </a:p>
        </p:txBody>
      </p:sp>
    </p:spTree>
    <p:extLst>
      <p:ext uri="{BB962C8B-B14F-4D97-AF65-F5344CB8AC3E}">
        <p14:creationId xmlns:p14="http://schemas.microsoft.com/office/powerpoint/2010/main" val="1445389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7783F48-EF4A-4086-9757-5589559A99A3}" type="datetimeFigureOut">
              <a:rPr lang="en-GB" smtClean="0"/>
              <a:t>07/05/2023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97917A0-0B83-4621-92B9-E26E4C60ABBB}" type="slidenum">
              <a:rPr lang="en-GB" smtClean="0"/>
              <a:t>‹#›</a:t>
            </a:fld>
            <a:endParaRPr lang="en-GB"/>
          </a:p>
        </p:txBody>
      </p:sp>
    </p:spTree>
    <p:extLst>
      <p:ext uri="{BB962C8B-B14F-4D97-AF65-F5344CB8AC3E}">
        <p14:creationId xmlns:p14="http://schemas.microsoft.com/office/powerpoint/2010/main" val="5496904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783F48-EF4A-4086-9757-5589559A99A3}" type="datetimeFigureOut">
              <a:rPr lang="en-GB" smtClean="0"/>
              <a:t>07/05/2023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97917A0-0B83-4621-92B9-E26E4C60ABBB}" type="slidenum">
              <a:rPr lang="en-GB" smtClean="0"/>
              <a:t>‹#›</a:t>
            </a:fld>
            <a:endParaRPr lang="en-GB"/>
          </a:p>
        </p:txBody>
      </p:sp>
    </p:spTree>
    <p:extLst>
      <p:ext uri="{BB962C8B-B14F-4D97-AF65-F5344CB8AC3E}">
        <p14:creationId xmlns:p14="http://schemas.microsoft.com/office/powerpoint/2010/main" val="32870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07783F48-EF4A-4086-9757-5589559A99A3}" type="datetimeFigureOut">
              <a:rPr lang="en-GB" smtClean="0"/>
              <a:t>07/05/2023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7917A0-0B83-4621-92B9-E26E4C60ABBB}" type="slidenum">
              <a:rPr lang="en-GB" smtClean="0"/>
              <a:t>‹#›</a:t>
            </a:fld>
            <a:endParaRPr lang="en-GB"/>
          </a:p>
        </p:txBody>
      </p:sp>
    </p:spTree>
    <p:extLst>
      <p:ext uri="{BB962C8B-B14F-4D97-AF65-F5344CB8AC3E}">
        <p14:creationId xmlns:p14="http://schemas.microsoft.com/office/powerpoint/2010/main" val="23181919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07783F48-EF4A-4086-9757-5589559A99A3}" type="datetimeFigureOut">
              <a:rPr lang="en-GB" smtClean="0"/>
              <a:t>07/05/2023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7917A0-0B83-4621-92B9-E26E4C60ABBB}" type="slidenum">
              <a:rPr lang="en-GB" smtClean="0"/>
              <a:t>‹#›</a:t>
            </a:fld>
            <a:endParaRPr lang="en-GB"/>
          </a:p>
        </p:txBody>
      </p:sp>
    </p:spTree>
    <p:extLst>
      <p:ext uri="{BB962C8B-B14F-4D97-AF65-F5344CB8AC3E}">
        <p14:creationId xmlns:p14="http://schemas.microsoft.com/office/powerpoint/2010/main" val="20831973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7783F48-EF4A-4086-9757-5589559A99A3}" type="datetimeFigureOut">
              <a:rPr lang="en-GB" smtClean="0"/>
              <a:t>07/05/2023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7917A0-0B83-4621-92B9-E26E4C60ABBB}" type="slidenum">
              <a:rPr lang="en-GB" smtClean="0"/>
              <a:t>‹#›</a:t>
            </a:fld>
            <a:endParaRPr lang="en-GB"/>
          </a:p>
        </p:txBody>
      </p:sp>
    </p:spTree>
    <p:extLst>
      <p:ext uri="{BB962C8B-B14F-4D97-AF65-F5344CB8AC3E}">
        <p14:creationId xmlns:p14="http://schemas.microsoft.com/office/powerpoint/2010/main" val="607708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7783F48-EF4A-4086-9757-5589559A99A3}" type="datetimeFigureOut">
              <a:rPr lang="en-GB" smtClean="0"/>
              <a:t>07/05/2023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7917A0-0B83-4621-92B9-E26E4C60ABBB}" type="slidenum">
              <a:rPr lang="en-GB" smtClean="0"/>
              <a:t>‹#›</a:t>
            </a:fld>
            <a:endParaRPr lang="en-GB"/>
          </a:p>
        </p:txBody>
      </p:sp>
    </p:spTree>
    <p:extLst>
      <p:ext uri="{BB962C8B-B14F-4D97-AF65-F5344CB8AC3E}">
        <p14:creationId xmlns:p14="http://schemas.microsoft.com/office/powerpoint/2010/main" val="4277506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5% Opacit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88298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0% Opacit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3403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5% Opacit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192945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5% Opacit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145560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064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 Whit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4186098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 Whit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3657173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1.jpg"/><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875463"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FC5A4305-8538-4AC5-A69B-BA0518FA21B2}" type="datetimeFigureOut">
              <a:rPr lang="en-GB"/>
              <a:pPr>
                <a:defRPr/>
              </a:pPr>
              <a:t>07/05/2023</a:t>
            </a:fld>
            <a:endParaRPr lang="en-GB" dirty="0"/>
          </a:p>
        </p:txBody>
      </p:sp>
    </p:spTree>
  </p:cSld>
  <p:clrMap bg1="lt1" tx1="dk1" bg2="lt2" tx2="dk2" accent1="accent1" accent2="accent2" accent3="accent3" accent4="accent4" accent5="accent5" accent6="accent6" hlink="hlink" folHlink="folHlink"/>
  <p:sldLayoutIdLst>
    <p:sldLayoutId id="2147483718" r:id="rId1"/>
    <p:sldLayoutId id="2147483711" r:id="rId2"/>
    <p:sldLayoutId id="2147483712" r:id="rId3"/>
    <p:sldLayoutId id="2147483713" r:id="rId4"/>
    <p:sldLayoutId id="2147483716" r:id="rId5"/>
    <p:sldLayoutId id="2147483714" r:id="rId6"/>
    <p:sldLayoutId id="2147483715" r:id="rId7"/>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875463"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FC5A4305-8538-4AC5-A69B-BA0518FA21B2}" type="datetimeFigureOut">
              <a:rPr lang="en-GB"/>
              <a:pPr>
                <a:defRPr/>
              </a:pPr>
              <a:t>07/05/2023</a:t>
            </a:fld>
            <a:endParaRPr lang="en-GB" dirty="0"/>
          </a:p>
        </p:txBody>
      </p:sp>
    </p:spTree>
    <p:extLst>
      <p:ext uri="{BB962C8B-B14F-4D97-AF65-F5344CB8AC3E}">
        <p14:creationId xmlns:p14="http://schemas.microsoft.com/office/powerpoint/2010/main" val="411105337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7783F48-EF4A-4086-9757-5589559A99A3}" type="datetimeFigureOut">
              <a:rPr lang="en-GB" smtClean="0"/>
              <a:t>07/05/2023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97917A0-0B83-4621-92B9-E26E4C60ABBB}" type="slidenum">
              <a:rPr lang="en-GB" smtClean="0"/>
              <a:t>‹#›</a:t>
            </a:fld>
            <a:endParaRPr lang="en-GB"/>
          </a:p>
        </p:txBody>
      </p:sp>
    </p:spTree>
    <p:extLst>
      <p:ext uri="{BB962C8B-B14F-4D97-AF65-F5344CB8AC3E}">
        <p14:creationId xmlns:p14="http://schemas.microsoft.com/office/powerpoint/2010/main" val="327660655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twinkl.co.uk/resources/keystage3-ks3/rse-teacher-toolbox-ks3-ks4" TargetMode="External"/><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www.twinkl.co.uk/resources/keystage3-ks3/rse-teacher-toolbox-ks3-ks4" TargetMode="External"/><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0D54E35-C7D9-4ABC-B3EE-22ECF2FEA7F1}"/>
              </a:ext>
            </a:extLst>
          </p:cNvPr>
          <p:cNvSpPr/>
          <p:nvPr/>
        </p:nvSpPr>
        <p:spPr>
          <a:xfrm>
            <a:off x="3821987" y="5695030"/>
            <a:ext cx="1510301" cy="503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E8EA7A9-CC65-4169-9A0E-BFC0BDAEF818}"/>
              </a:ext>
            </a:extLst>
          </p:cNvPr>
          <p:cNvSpPr txBox="1"/>
          <p:nvPr/>
        </p:nvSpPr>
        <p:spPr>
          <a:xfrm>
            <a:off x="466437" y="2751891"/>
            <a:ext cx="4572000" cy="1354217"/>
          </a:xfrm>
          <a:prstGeom prst="rect">
            <a:avLst/>
          </a:prstGeom>
          <a:noFill/>
        </p:spPr>
        <p:txBody>
          <a:bodyPr wrap="square">
            <a:spAutoFit/>
          </a:bodyPr>
          <a:lstStyle/>
          <a:p>
            <a:pPr marL="0" marR="0" lvl="0" indent="0" algn="l" rtl="0">
              <a:spcBef>
                <a:spcPts val="0"/>
              </a:spcBef>
              <a:spcAft>
                <a:spcPts val="0"/>
              </a:spcAft>
              <a:buNone/>
            </a:pPr>
            <a:r>
              <a:rPr lang="en-GB" sz="3600" b="0" i="0" u="none" strike="noStrike" cap="none" dirty="0">
                <a:solidFill>
                  <a:schemeClr val="lt1"/>
                </a:solidFill>
                <a:latin typeface="Open Sans"/>
                <a:ea typeface="Open Sans"/>
                <a:cs typeface="Open Sans"/>
                <a:sym typeface="Open Sans"/>
              </a:rPr>
              <a:t>Relationships</a:t>
            </a:r>
            <a:endParaRPr lang="en-GB" sz="3600" dirty="0"/>
          </a:p>
          <a:p>
            <a:pPr marL="0" marR="0" lvl="0" indent="0" algn="l" rtl="0">
              <a:spcBef>
                <a:spcPts val="1200"/>
              </a:spcBef>
              <a:spcAft>
                <a:spcPts val="0"/>
              </a:spcAft>
              <a:buNone/>
            </a:pPr>
            <a:r>
              <a:rPr lang="en-GB" sz="3600" b="1" i="0" u="none" strike="noStrike" cap="none" dirty="0">
                <a:solidFill>
                  <a:schemeClr val="lt1"/>
                </a:solidFill>
                <a:latin typeface="Open Sans"/>
                <a:ea typeface="Open Sans"/>
                <a:cs typeface="Open Sans"/>
                <a:sym typeface="Open Sans"/>
              </a:rPr>
              <a:t>Sexual</a:t>
            </a:r>
            <a:endParaRPr lang="en-GB" sz="3600" dirty="0"/>
          </a:p>
        </p:txBody>
      </p:sp>
      <p:sp>
        <p:nvSpPr>
          <p:cNvPr id="6" name="Rectangle 5">
            <a:hlinkClick r:id="rId3"/>
            <a:extLst>
              <a:ext uri="{FF2B5EF4-FFF2-40B4-BE49-F238E27FC236}">
                <a16:creationId xmlns:a16="http://schemas.microsoft.com/office/drawing/2014/main" id="{4B339C79-18B6-4D91-8D51-45AB4E5FF29C}"/>
              </a:ext>
            </a:extLst>
          </p:cNvPr>
          <p:cNvSpPr/>
          <p:nvPr/>
        </p:nvSpPr>
        <p:spPr>
          <a:xfrm>
            <a:off x="7310911" y="5659517"/>
            <a:ext cx="1510301" cy="503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603250"/>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600" b="1" dirty="0">
                <a:solidFill>
                  <a:srgbClr val="B42518"/>
                </a:solidFill>
                <a:latin typeface="Open Sans"/>
                <a:ea typeface="Open Sans"/>
                <a:cs typeface="Open Sans"/>
                <a:sym typeface="Open Sans"/>
              </a:rPr>
              <a:t>Sexual Relationships</a:t>
            </a:r>
            <a:r>
              <a:rPr lang="en-GB" sz="1100" dirty="0"/>
              <a:t/>
            </a:r>
            <a:br>
              <a:rPr lang="en-GB" sz="1100" dirty="0"/>
            </a:br>
            <a:endParaRPr lang="en-GB" altLang="en-US" sz="3600" b="1" dirty="0">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C393CEA9-5CB2-41DF-AB90-8CC6A1B0083D}"/>
              </a:ext>
            </a:extLst>
          </p:cNvPr>
          <p:cNvSpPr txBox="1">
            <a:spLocks/>
          </p:cNvSpPr>
          <p:nvPr/>
        </p:nvSpPr>
        <p:spPr>
          <a:xfrm>
            <a:off x="431800" y="2347122"/>
            <a:ext cx="8280399" cy="2928366"/>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200"/>
              </a:lnSpc>
              <a:spcAft>
                <a:spcPts val="1200"/>
              </a:spcAft>
            </a:pPr>
            <a:r>
              <a:rPr lang="en-GB" sz="1800" b="1" dirty="0">
                <a:latin typeface="Open Sans"/>
                <a:ea typeface="Open Sans"/>
                <a:cs typeface="Open Sans"/>
                <a:sym typeface="Open Sans"/>
              </a:rPr>
              <a:t>Sexual relationship </a:t>
            </a:r>
            <a:r>
              <a:rPr lang="en-US" sz="1800" dirty="0">
                <a:latin typeface="Open Sans"/>
                <a:ea typeface="Open Sans"/>
                <a:cs typeface="Open Sans"/>
                <a:sym typeface="Open Sans"/>
              </a:rPr>
              <a:t>–</a:t>
            </a:r>
            <a:r>
              <a:rPr lang="en-GB" sz="1800" dirty="0">
                <a:latin typeface="Open Sans"/>
                <a:ea typeface="Open Sans"/>
                <a:cs typeface="Open Sans"/>
                <a:sym typeface="Open Sans"/>
              </a:rPr>
              <a:t> </a:t>
            </a:r>
            <a:r>
              <a:rPr lang="en-US" sz="1800" dirty="0">
                <a:latin typeface="Open Sans" panose="020B0606030504020204" pitchFamily="34" charset="0"/>
                <a:ea typeface="Open Sans" panose="020B0606030504020204" pitchFamily="34" charset="0"/>
                <a:cs typeface="Open Sans" panose="020B0606030504020204" pitchFamily="34" charset="0"/>
              </a:rPr>
              <a:t>a relationship involving sexual activity and/or intimacy.</a:t>
            </a:r>
          </a:p>
          <a:p>
            <a:pPr algn="l">
              <a:lnSpc>
                <a:spcPts val="2200"/>
              </a:lnSpc>
              <a:spcAft>
                <a:spcPts val="1200"/>
              </a:spcAft>
            </a:pPr>
            <a:r>
              <a:rPr lang="en-US" sz="1800" b="1" dirty="0">
                <a:latin typeface="Open Sans"/>
                <a:ea typeface="Open Sans"/>
                <a:cs typeface="Open Sans"/>
                <a:sym typeface="Open Sans"/>
              </a:rPr>
              <a:t>Sexual attraction </a:t>
            </a:r>
            <a:r>
              <a:rPr lang="en-US" sz="1800" dirty="0">
                <a:latin typeface="Open Sans"/>
                <a:ea typeface="Open Sans"/>
                <a:cs typeface="Open Sans"/>
                <a:sym typeface="Open Sans"/>
              </a:rPr>
              <a:t>– </a:t>
            </a:r>
            <a:r>
              <a:rPr lang="en-US" sz="1800" dirty="0">
                <a:latin typeface="Open Sans" panose="020B0606030504020204" pitchFamily="34" charset="0"/>
                <a:ea typeface="Open Sans" panose="020B0606030504020204" pitchFamily="34" charset="0"/>
                <a:cs typeface="Open Sans" panose="020B0606030504020204" pitchFamily="34" charset="0"/>
                <a:sym typeface="Open Sans"/>
              </a:rPr>
              <a:t>h</a:t>
            </a:r>
            <a:r>
              <a:rPr lang="en-US" sz="1800" dirty="0">
                <a:latin typeface="Open Sans" panose="020B0606030504020204" pitchFamily="34" charset="0"/>
                <a:ea typeface="Open Sans" panose="020B0606030504020204" pitchFamily="34" charset="0"/>
                <a:cs typeface="Open Sans" panose="020B0606030504020204" pitchFamily="34" charset="0"/>
              </a:rPr>
              <a:t>aving feelings of sexual interest or excitement towards another person or people, which may include wanting to have sex with them. Sexual attraction may or may not happen alongside another type of attraction.</a:t>
            </a:r>
          </a:p>
          <a:p>
            <a:pPr algn="l" fontAlgn="auto">
              <a:lnSpc>
                <a:spcPts val="2200"/>
              </a:lnSpc>
              <a:spcAft>
                <a:spcPts val="1200"/>
              </a:spcAft>
              <a:defRPr/>
            </a:pPr>
            <a:r>
              <a:rPr lang="en-GB" sz="1800" b="1" dirty="0">
                <a:latin typeface="Open Sans"/>
                <a:ea typeface="Open Sans"/>
                <a:cs typeface="Open Sans"/>
                <a:sym typeface="Open Sans"/>
              </a:rPr>
              <a:t>Sexual orientation </a:t>
            </a:r>
            <a:r>
              <a:rPr lang="en-US" sz="1800" dirty="0">
                <a:latin typeface="Open Sans"/>
                <a:ea typeface="Open Sans"/>
                <a:cs typeface="Open Sans"/>
                <a:sym typeface="Open Sans"/>
              </a:rPr>
              <a:t>–</a:t>
            </a:r>
            <a:r>
              <a:rPr lang="en-GB" sz="1800" dirty="0">
                <a:latin typeface="Open Sans"/>
                <a:ea typeface="Open Sans"/>
                <a:cs typeface="Open Sans"/>
                <a:sym typeface="Open Sans"/>
              </a:rPr>
              <a:t> a person’s identity in relation to the gender(s) or sex(es) they are sexually attracted to. This includes orientations such as homosexual, heterosexual, bisexual, pansexual and asexual. A person’s sexual orientation is not necessarily the same as their romantic orientation.</a:t>
            </a:r>
          </a:p>
        </p:txBody>
      </p:sp>
      <p:sp>
        <p:nvSpPr>
          <p:cNvPr id="6" name="Title 1">
            <a:extLst>
              <a:ext uri="{FF2B5EF4-FFF2-40B4-BE49-F238E27FC236}">
                <a16:creationId xmlns:a16="http://schemas.microsoft.com/office/drawing/2014/main" id="{EDFD9AA3-135D-4288-AD50-876CF2D099E1}"/>
              </a:ext>
            </a:extLst>
          </p:cNvPr>
          <p:cNvSpPr txBox="1">
            <a:spLocks/>
          </p:cNvSpPr>
          <p:nvPr/>
        </p:nvSpPr>
        <p:spPr>
          <a:xfrm>
            <a:off x="457560" y="1391364"/>
            <a:ext cx="8254639" cy="645690"/>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2200"/>
              </a:lnSpc>
              <a:spcAft>
                <a:spcPts val="600"/>
              </a:spcAft>
              <a:defRPr/>
            </a:pPr>
            <a:r>
              <a:rPr lang="en-US" sz="1800" dirty="0">
                <a:latin typeface="Open Sans"/>
                <a:ea typeface="Open Sans"/>
                <a:cs typeface="Open Sans"/>
                <a:sym typeface="Open Sans"/>
              </a:rPr>
              <a:t>‘Sex’ can mean different things in different contexts. These definitions should help to clear things up a bit:</a:t>
            </a:r>
          </a:p>
        </p:txBody>
      </p:sp>
    </p:spTree>
    <p:extLst>
      <p:ext uri="{BB962C8B-B14F-4D97-AF65-F5344CB8AC3E}">
        <p14:creationId xmlns:p14="http://schemas.microsoft.com/office/powerpoint/2010/main" val="292135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441325"/>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600" b="1" dirty="0">
                <a:solidFill>
                  <a:srgbClr val="B42518"/>
                </a:solidFill>
                <a:latin typeface="Open Sans"/>
                <a:ea typeface="Open Sans"/>
                <a:cs typeface="Open Sans"/>
                <a:sym typeface="Open Sans"/>
              </a:rPr>
              <a:t>Features of a Relationship</a:t>
            </a:r>
            <a:r>
              <a:rPr lang="en-GB" sz="1100" dirty="0"/>
              <a:t/>
            </a:r>
            <a:br>
              <a:rPr lang="en-GB" sz="1100" dirty="0"/>
            </a:br>
            <a:endParaRPr lang="en-GB" altLang="en-US" sz="3600" b="1" dirty="0">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A3541BF3-6CA6-4060-A202-0C6ADECEA7FD}"/>
              </a:ext>
            </a:extLst>
          </p:cNvPr>
          <p:cNvSpPr txBox="1">
            <a:spLocks/>
          </p:cNvSpPr>
          <p:nvPr/>
        </p:nvSpPr>
        <p:spPr>
          <a:xfrm>
            <a:off x="444679" y="1389242"/>
            <a:ext cx="8267521" cy="927818"/>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2200"/>
              </a:lnSpc>
              <a:spcAft>
                <a:spcPts val="600"/>
              </a:spcAft>
              <a:defRPr/>
            </a:pPr>
            <a:r>
              <a:rPr lang="en-US" sz="1800" dirty="0">
                <a:latin typeface="Open Sans"/>
                <a:ea typeface="Open Sans"/>
                <a:cs typeface="Open Sans"/>
                <a:sym typeface="Open Sans"/>
              </a:rPr>
              <a:t>Sort the ten relationship feature cards into the Venn diagram according to whether you think they are likely to be present in platonic, romantic or sexual relationships, or some combination of these.</a:t>
            </a:r>
          </a:p>
        </p:txBody>
      </p:sp>
      <p:pic>
        <p:nvPicPr>
          <p:cNvPr id="4" name="Picture 3" descr="Diagram&#10;&#10;Description automatically generated">
            <a:extLst>
              <a:ext uri="{FF2B5EF4-FFF2-40B4-BE49-F238E27FC236}">
                <a16:creationId xmlns:a16="http://schemas.microsoft.com/office/drawing/2014/main" id="{86B02C4D-6E45-43E4-B1B0-387C5F8BDE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8211" y="2457352"/>
            <a:ext cx="5880456" cy="4158162"/>
          </a:xfrm>
          <a:prstGeom prst="rect">
            <a:avLst/>
          </a:prstGeom>
          <a:ln w="19050">
            <a:solidFill>
              <a:srgbClr val="D75624"/>
            </a:solidFill>
          </a:ln>
        </p:spPr>
      </p:pic>
    </p:spTree>
    <p:extLst>
      <p:ext uri="{BB962C8B-B14F-4D97-AF65-F5344CB8AC3E}">
        <p14:creationId xmlns:p14="http://schemas.microsoft.com/office/powerpoint/2010/main" val="3162309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3541BF3-6CA6-4060-A202-0C6ADECEA7FD}"/>
              </a:ext>
            </a:extLst>
          </p:cNvPr>
          <p:cNvSpPr txBox="1">
            <a:spLocks/>
          </p:cNvSpPr>
          <p:nvPr/>
        </p:nvSpPr>
        <p:spPr>
          <a:xfrm>
            <a:off x="431800" y="1387565"/>
            <a:ext cx="8280400" cy="5139869"/>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spcAft>
                <a:spcPts val="1200"/>
              </a:spcAft>
            </a:pPr>
            <a:r>
              <a:rPr lang="en-GB" sz="1600" b="1" dirty="0">
                <a:effectLst/>
                <a:latin typeface="Open Sans" panose="020B0606030504020204" pitchFamily="34" charset="0"/>
                <a:ea typeface="Open Sans" panose="020B0606030504020204" pitchFamily="34" charset="0"/>
                <a:cs typeface="Open Sans" panose="020B0606030504020204" pitchFamily="34" charset="0"/>
              </a:rPr>
              <a:t>Open communication</a:t>
            </a:r>
            <a:br>
              <a:rPr lang="en-GB" sz="1600" b="1" dirty="0">
                <a:effectLst/>
                <a:latin typeface="Open Sans" panose="020B0606030504020204" pitchFamily="34" charset="0"/>
                <a:ea typeface="Open Sans" panose="020B0606030504020204" pitchFamily="34" charset="0"/>
                <a:cs typeface="Open Sans" panose="020B0606030504020204" pitchFamily="34" charset="0"/>
              </a:rPr>
            </a:br>
            <a:r>
              <a:rPr lang="en-GB" sz="1600" dirty="0">
                <a:effectLst/>
                <a:latin typeface="Open Sans" panose="020B0606030504020204" pitchFamily="34" charset="0"/>
                <a:ea typeface="Open Sans" panose="020B0606030504020204" pitchFamily="34" charset="0"/>
                <a:cs typeface="Open Sans" panose="020B0606030504020204" pitchFamily="34" charset="0"/>
              </a:rPr>
              <a:t>Although this is usually associated with romantic relationships, communication is vital in all relationships</a:t>
            </a:r>
            <a:r>
              <a:rPr lang="en-GB" sz="1600" dirty="0">
                <a:latin typeface="Open Sans" panose="020B0606030504020204" pitchFamily="34" charset="0"/>
                <a:ea typeface="Open Sans" panose="020B0606030504020204" pitchFamily="34" charset="0"/>
                <a:cs typeface="Open Sans" panose="020B0606030504020204" pitchFamily="34" charset="0"/>
              </a:rPr>
              <a:t> as</a:t>
            </a:r>
            <a:r>
              <a:rPr lang="en-GB" sz="1600" dirty="0">
                <a:effectLst/>
                <a:latin typeface="Open Sans" panose="020B0606030504020204" pitchFamily="34" charset="0"/>
                <a:ea typeface="Open Sans" panose="020B0606030504020204" pitchFamily="34" charset="0"/>
                <a:cs typeface="Open Sans" panose="020B0606030504020204" pitchFamily="34" charset="0"/>
              </a:rPr>
              <a:t> it lays the groundwork for many of the other features to be possible. </a:t>
            </a:r>
          </a:p>
          <a:p>
            <a:pPr lvl="0" algn="l">
              <a:spcAft>
                <a:spcPts val="1200"/>
              </a:spcAft>
            </a:pPr>
            <a:r>
              <a:rPr lang="en-GB" sz="1600" b="1" dirty="0">
                <a:effectLst/>
                <a:latin typeface="Open Sans" panose="020B0606030504020204" pitchFamily="34" charset="0"/>
                <a:ea typeface="Open Sans" panose="020B0606030504020204" pitchFamily="34" charset="0"/>
                <a:cs typeface="Open Sans" panose="020B0606030504020204" pitchFamily="34" charset="0"/>
              </a:rPr>
              <a:t>Consent </a:t>
            </a:r>
            <a:br>
              <a:rPr lang="en-GB" sz="1600" b="1" dirty="0">
                <a:effectLst/>
                <a:latin typeface="Open Sans" panose="020B0606030504020204" pitchFamily="34" charset="0"/>
                <a:ea typeface="Open Sans" panose="020B0606030504020204" pitchFamily="34" charset="0"/>
                <a:cs typeface="Open Sans" panose="020B0606030504020204" pitchFamily="34" charset="0"/>
              </a:rPr>
            </a:br>
            <a:r>
              <a:rPr lang="en-GB" sz="1600" dirty="0">
                <a:latin typeface="Open Sans" panose="020B0606030504020204" pitchFamily="34" charset="0"/>
                <a:ea typeface="Open Sans" panose="020B0606030504020204" pitchFamily="34" charset="0"/>
                <a:cs typeface="Open Sans" panose="020B0606030504020204" pitchFamily="34" charset="0"/>
              </a:rPr>
              <a:t>W</a:t>
            </a:r>
            <a:r>
              <a:rPr lang="en-GB" sz="1600" dirty="0">
                <a:effectLst/>
                <a:latin typeface="Open Sans" panose="020B0606030504020204" pitchFamily="34" charset="0"/>
                <a:ea typeface="Open Sans" panose="020B0606030504020204" pitchFamily="34" charset="0"/>
                <a:cs typeface="Open Sans" panose="020B0606030504020204" pitchFamily="34" charset="0"/>
              </a:rPr>
              <a:t>e might hear a </a:t>
            </a:r>
            <a:r>
              <a:rPr lang="en-GB" sz="1600" dirty="0">
                <a:latin typeface="Open Sans" panose="020B0606030504020204" pitchFamily="34" charset="0"/>
                <a:ea typeface="Open Sans" panose="020B0606030504020204" pitchFamily="34" charset="0"/>
                <a:cs typeface="Open Sans" panose="020B0606030504020204" pitchFamily="34" charset="0"/>
              </a:rPr>
              <a:t>lot </a:t>
            </a:r>
            <a:r>
              <a:rPr lang="en-GB" sz="1600" dirty="0">
                <a:effectLst/>
                <a:latin typeface="Open Sans" panose="020B0606030504020204" pitchFamily="34" charset="0"/>
                <a:ea typeface="Open Sans" panose="020B0606030504020204" pitchFamily="34" charset="0"/>
                <a:cs typeface="Open Sans" panose="020B0606030504020204" pitchFamily="34" charset="0"/>
              </a:rPr>
              <a:t>about sexual consent, but it is important to seek and give consent for specific actions in all relationships.</a:t>
            </a:r>
          </a:p>
          <a:p>
            <a:pPr lvl="0" algn="l">
              <a:spcAft>
                <a:spcPts val="1200"/>
              </a:spcAft>
            </a:pPr>
            <a:r>
              <a:rPr lang="en-GB" sz="1600" b="1" dirty="0">
                <a:effectLst/>
                <a:latin typeface="Open Sans" panose="020B0606030504020204" pitchFamily="34" charset="0"/>
                <a:ea typeface="Open Sans" panose="020B0606030504020204" pitchFamily="34" charset="0"/>
                <a:cs typeface="Open Sans" panose="020B0606030504020204" pitchFamily="34" charset="0"/>
              </a:rPr>
              <a:t>Respect and trust</a:t>
            </a:r>
            <a:r>
              <a:rPr lang="en-GB" sz="1600" dirty="0">
                <a:effectLst/>
                <a:latin typeface="Open Sans" panose="020B0606030504020204" pitchFamily="34" charset="0"/>
                <a:ea typeface="Open Sans" panose="020B0606030504020204" pitchFamily="34" charset="0"/>
                <a:cs typeface="Open Sans" panose="020B0606030504020204" pitchFamily="34" charset="0"/>
              </a:rPr>
              <a:t> </a:t>
            </a:r>
            <a:br>
              <a:rPr lang="en-GB" sz="1600" dirty="0">
                <a:effectLst/>
                <a:latin typeface="Open Sans" panose="020B0606030504020204" pitchFamily="34" charset="0"/>
                <a:ea typeface="Open Sans" panose="020B0606030504020204" pitchFamily="34" charset="0"/>
                <a:cs typeface="Open Sans" panose="020B0606030504020204" pitchFamily="34" charset="0"/>
              </a:rPr>
            </a:br>
            <a:r>
              <a:rPr lang="en-GB" sz="1600" dirty="0">
                <a:effectLst/>
                <a:latin typeface="Open Sans" panose="020B0606030504020204" pitchFamily="34" charset="0"/>
                <a:ea typeface="Open Sans" panose="020B0606030504020204" pitchFamily="34" charset="0"/>
                <a:cs typeface="Open Sans" panose="020B0606030504020204" pitchFamily="34" charset="0"/>
              </a:rPr>
              <a:t>Respect and trust are not often associated specifically with sexual relationships, </a:t>
            </a:r>
            <a:r>
              <a:rPr lang="en-GB" sz="1600" dirty="0">
                <a:latin typeface="Open Sans" panose="020B0606030504020204" pitchFamily="34" charset="0"/>
                <a:ea typeface="Open Sans" panose="020B0606030504020204" pitchFamily="34" charset="0"/>
                <a:cs typeface="Open Sans" panose="020B0606030504020204" pitchFamily="34" charset="0"/>
              </a:rPr>
              <a:t>but they are just as important here </a:t>
            </a:r>
            <a:r>
              <a:rPr lang="en-GB" sz="1600" dirty="0">
                <a:effectLst/>
                <a:latin typeface="Open Sans" panose="020B0606030504020204" pitchFamily="34" charset="0"/>
                <a:ea typeface="Open Sans" panose="020B0606030504020204" pitchFamily="34" charset="0"/>
                <a:cs typeface="Open Sans" panose="020B0606030504020204" pitchFamily="34" charset="0"/>
              </a:rPr>
              <a:t>considering the intimacy (and often vulnerability) that occurs within a sexual relationship. We should have basic levels of respect and trust with anyone we have any kind of relationship with.</a:t>
            </a:r>
          </a:p>
          <a:p>
            <a:pPr lvl="0" algn="l">
              <a:spcAft>
                <a:spcPts val="1200"/>
              </a:spcAft>
            </a:pPr>
            <a:r>
              <a:rPr lang="en-GB" sz="1600" b="1" dirty="0">
                <a:effectLst/>
                <a:latin typeface="Open Sans" panose="020B0606030504020204" pitchFamily="34" charset="0"/>
                <a:ea typeface="Open Sans" panose="020B0606030504020204" pitchFamily="34" charset="0"/>
                <a:cs typeface="Open Sans" panose="020B0606030504020204" pitchFamily="34" charset="0"/>
              </a:rPr>
              <a:t>Having children</a:t>
            </a:r>
            <a:br>
              <a:rPr lang="en-GB" sz="1600" b="1" dirty="0">
                <a:effectLst/>
                <a:latin typeface="Open Sans" panose="020B0606030504020204" pitchFamily="34" charset="0"/>
                <a:ea typeface="Open Sans" panose="020B0606030504020204" pitchFamily="34" charset="0"/>
                <a:cs typeface="Open Sans" panose="020B0606030504020204" pitchFamily="34" charset="0"/>
              </a:rPr>
            </a:br>
            <a:r>
              <a:rPr lang="en-GB" sz="1600" dirty="0">
                <a:effectLst/>
                <a:latin typeface="Open Sans" panose="020B0606030504020204" pitchFamily="34" charset="0"/>
                <a:ea typeface="Open Sans" panose="020B0606030504020204" pitchFamily="34" charset="0"/>
                <a:cs typeface="Open Sans" panose="020B0606030504020204" pitchFamily="34" charset="0"/>
              </a:rPr>
              <a:t>This is often associated with romantic and sexual relationships, but many people in different kinds of relationships have children together. Furthermore, sexual intercourse is just one of many ways of having children.</a:t>
            </a:r>
          </a:p>
          <a:p>
            <a:pPr lvl="0" algn="l">
              <a:spcAft>
                <a:spcPts val="1200"/>
              </a:spcAft>
            </a:pPr>
            <a:r>
              <a:rPr lang="en-GB" sz="1600" b="1" dirty="0">
                <a:effectLst/>
                <a:latin typeface="Open Sans" panose="020B0606030504020204" pitchFamily="34" charset="0"/>
                <a:ea typeface="Open Sans" panose="020B0606030504020204" pitchFamily="34" charset="0"/>
                <a:cs typeface="Open Sans" panose="020B0606030504020204" pitchFamily="34" charset="0"/>
              </a:rPr>
              <a:t>Attraction</a:t>
            </a:r>
            <a:r>
              <a:rPr lang="en-GB" sz="1600" dirty="0">
                <a:latin typeface="Open Sans" panose="020B0606030504020204" pitchFamily="34" charset="0"/>
                <a:ea typeface="Open Sans" panose="020B0606030504020204" pitchFamily="34" charset="0"/>
                <a:cs typeface="Open Sans" panose="020B0606030504020204" pitchFamily="34" charset="0"/>
              </a:rPr>
              <a:t/>
            </a:r>
            <a:br>
              <a:rPr lang="en-GB" sz="1600" dirty="0">
                <a:latin typeface="Open Sans" panose="020B0606030504020204" pitchFamily="34" charset="0"/>
                <a:ea typeface="Open Sans" panose="020B0606030504020204" pitchFamily="34" charset="0"/>
                <a:cs typeface="Open Sans" panose="020B0606030504020204" pitchFamily="34" charset="0"/>
              </a:rPr>
            </a:br>
            <a:r>
              <a:rPr lang="en-GB" sz="1600" dirty="0">
                <a:latin typeface="Open Sans" panose="020B0606030504020204" pitchFamily="34" charset="0"/>
                <a:ea typeface="Open Sans" panose="020B0606030504020204" pitchFamily="34" charset="0"/>
                <a:cs typeface="Open Sans" panose="020B0606030504020204" pitchFamily="34" charset="0"/>
              </a:rPr>
              <a:t>T</a:t>
            </a:r>
            <a:r>
              <a:rPr lang="en-GB" sz="1600" dirty="0">
                <a:effectLst/>
                <a:latin typeface="Open Sans" panose="020B0606030504020204" pitchFamily="34" charset="0"/>
                <a:ea typeface="Open Sans" panose="020B0606030504020204" pitchFamily="34" charset="0"/>
                <a:cs typeface="Open Sans" panose="020B0606030504020204" pitchFamily="34" charset="0"/>
              </a:rPr>
              <a:t>his might be romantic, sexual, platonic, physical or aesthetic (or a combination!)</a:t>
            </a:r>
          </a:p>
        </p:txBody>
      </p:sp>
      <p:sp>
        <p:nvSpPr>
          <p:cNvPr id="4" name="Title 1">
            <a:extLst>
              <a:ext uri="{FF2B5EF4-FFF2-40B4-BE49-F238E27FC236}">
                <a16:creationId xmlns:a16="http://schemas.microsoft.com/office/drawing/2014/main" id="{AFA33272-64DA-478B-8D1C-FB5D3E29191B}"/>
              </a:ext>
            </a:extLst>
          </p:cNvPr>
          <p:cNvSpPr txBox="1">
            <a:spLocks/>
          </p:cNvSpPr>
          <p:nvPr/>
        </p:nvSpPr>
        <p:spPr bwMode="auto">
          <a:xfrm>
            <a:off x="1421643" y="441325"/>
            <a:ext cx="6313587"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sz="3600" b="1" dirty="0">
                <a:solidFill>
                  <a:srgbClr val="B42518"/>
                </a:solidFill>
                <a:latin typeface="Open Sans"/>
                <a:ea typeface="Open Sans"/>
                <a:cs typeface="Open Sans"/>
                <a:sym typeface="Open Sans"/>
              </a:rPr>
              <a:t>Features of a Relationship</a:t>
            </a:r>
            <a:r>
              <a:rPr lang="en-GB" sz="1100" dirty="0"/>
              <a:t/>
            </a:r>
            <a:br>
              <a:rPr lang="en-GB" sz="1100" dirty="0"/>
            </a:br>
            <a:endParaRPr lang="en-GB" altLang="en-US" sz="3600" b="1" dirty="0">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8765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3541BF3-6CA6-4060-A202-0C6ADECEA7FD}"/>
              </a:ext>
            </a:extLst>
          </p:cNvPr>
          <p:cNvSpPr txBox="1">
            <a:spLocks/>
          </p:cNvSpPr>
          <p:nvPr/>
        </p:nvSpPr>
        <p:spPr>
          <a:xfrm>
            <a:off x="446392" y="1389242"/>
            <a:ext cx="8265808" cy="5139869"/>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spcAft>
                <a:spcPts val="1200"/>
              </a:spcAft>
            </a:pPr>
            <a:r>
              <a:rPr lang="en-GB" sz="1600" b="1" dirty="0">
                <a:effectLst/>
                <a:latin typeface="Open Sans" panose="020B0606030504020204" pitchFamily="34" charset="0"/>
                <a:ea typeface="Open Sans" panose="020B0606030504020204" pitchFamily="34" charset="0"/>
                <a:cs typeface="Open Sans" panose="020B0606030504020204" pitchFamily="34" charset="0"/>
              </a:rPr>
              <a:t>Physical touch</a:t>
            </a:r>
            <a:r>
              <a:rPr lang="en-GB" sz="1600" dirty="0">
                <a:effectLst/>
                <a:latin typeface="Open Sans" panose="020B0606030504020204" pitchFamily="34" charset="0"/>
                <a:ea typeface="Open Sans" panose="020B0606030504020204" pitchFamily="34" charset="0"/>
                <a:cs typeface="Open Sans" panose="020B0606030504020204" pitchFamily="34" charset="0"/>
              </a:rPr>
              <a:t> </a:t>
            </a:r>
            <a:r>
              <a:rPr lang="en-GB" sz="1600" dirty="0">
                <a:latin typeface="Open Sans" panose="020B0606030504020204" pitchFamily="34" charset="0"/>
                <a:ea typeface="Open Sans" panose="020B0606030504020204" pitchFamily="34" charset="0"/>
                <a:cs typeface="Open Sans" panose="020B0606030504020204" pitchFamily="34" charset="0"/>
              </a:rPr>
              <a:t/>
            </a:r>
            <a:br>
              <a:rPr lang="en-GB" sz="1600" dirty="0">
                <a:latin typeface="Open Sans" panose="020B0606030504020204" pitchFamily="34" charset="0"/>
                <a:ea typeface="Open Sans" panose="020B0606030504020204" pitchFamily="34" charset="0"/>
                <a:cs typeface="Open Sans" panose="020B0606030504020204" pitchFamily="34" charset="0"/>
              </a:rPr>
            </a:br>
            <a:r>
              <a:rPr lang="en-GB" sz="1600" dirty="0">
                <a:latin typeface="Open Sans" panose="020B0606030504020204" pitchFamily="34" charset="0"/>
                <a:ea typeface="Open Sans" panose="020B0606030504020204" pitchFamily="34" charset="0"/>
                <a:cs typeface="Open Sans" panose="020B0606030504020204" pitchFamily="34" charset="0"/>
              </a:rPr>
              <a:t>I</a:t>
            </a:r>
            <a:r>
              <a:rPr lang="en-GB" sz="1600" dirty="0">
                <a:effectLst/>
                <a:latin typeface="Open Sans" panose="020B0606030504020204" pitchFamily="34" charset="0"/>
                <a:ea typeface="Open Sans" panose="020B0606030504020204" pitchFamily="34" charset="0"/>
                <a:cs typeface="Open Sans" panose="020B0606030504020204" pitchFamily="34" charset="0"/>
              </a:rPr>
              <a:t>ntimate touching (e.g. touching thighs, bums, breasts, hips etc.) and being naked together are generally present in romantic and/or sexual relationships, but could also be in </a:t>
            </a:r>
            <a:r>
              <a:rPr lang="en-GB" sz="1600" dirty="0" err="1">
                <a:effectLst/>
                <a:latin typeface="Open Sans" panose="020B0606030504020204" pitchFamily="34" charset="0"/>
                <a:ea typeface="Open Sans" panose="020B0606030504020204" pitchFamily="34" charset="0"/>
                <a:cs typeface="Open Sans" panose="020B0606030504020204" pitchFamily="34" charset="0"/>
              </a:rPr>
              <a:t>queerplatonic</a:t>
            </a:r>
            <a:r>
              <a:rPr lang="en-GB" sz="1600" dirty="0">
                <a:effectLst/>
                <a:latin typeface="Open Sans" panose="020B0606030504020204" pitchFamily="34" charset="0"/>
                <a:ea typeface="Open Sans" panose="020B0606030504020204" pitchFamily="34" charset="0"/>
                <a:cs typeface="Open Sans" panose="020B0606030504020204" pitchFamily="34" charset="0"/>
              </a:rPr>
              <a:t> relationships. However, hugging and being physically close to one another could also be platonic.</a:t>
            </a:r>
          </a:p>
          <a:p>
            <a:pPr lvl="0" algn="l">
              <a:spcAft>
                <a:spcPts val="1200"/>
              </a:spcAft>
            </a:pPr>
            <a:r>
              <a:rPr lang="en-GB" sz="1600" b="1" dirty="0">
                <a:effectLst/>
                <a:latin typeface="Open Sans" panose="020B0606030504020204" pitchFamily="34" charset="0"/>
                <a:ea typeface="Open Sans" panose="020B0606030504020204" pitchFamily="34" charset="0"/>
                <a:cs typeface="Open Sans" panose="020B0606030504020204" pitchFamily="34" charset="0"/>
              </a:rPr>
              <a:t>Kissing</a:t>
            </a:r>
            <a:r>
              <a:rPr lang="en-GB" sz="1600" dirty="0">
                <a:effectLst/>
                <a:latin typeface="Open Sans" panose="020B0606030504020204" pitchFamily="34" charset="0"/>
                <a:ea typeface="Open Sans" panose="020B0606030504020204" pitchFamily="34" charset="0"/>
                <a:cs typeface="Open Sans" panose="020B0606030504020204" pitchFamily="34" charset="0"/>
              </a:rPr>
              <a:t> </a:t>
            </a:r>
            <a:br>
              <a:rPr lang="en-GB" sz="1600" dirty="0">
                <a:effectLst/>
                <a:latin typeface="Open Sans" panose="020B0606030504020204" pitchFamily="34" charset="0"/>
                <a:ea typeface="Open Sans" panose="020B0606030504020204" pitchFamily="34" charset="0"/>
                <a:cs typeface="Open Sans" panose="020B0606030504020204" pitchFamily="34" charset="0"/>
              </a:rPr>
            </a:br>
            <a:r>
              <a:rPr lang="en-GB" sz="1600" dirty="0">
                <a:effectLst/>
                <a:latin typeface="Open Sans" panose="020B0606030504020204" pitchFamily="34" charset="0"/>
                <a:ea typeface="Open Sans" panose="020B0606030504020204" pitchFamily="34" charset="0"/>
                <a:cs typeface="Open Sans" panose="020B0606030504020204" pitchFamily="34" charset="0"/>
              </a:rPr>
              <a:t>This may differ depending on </a:t>
            </a:r>
            <a:r>
              <a:rPr lang="en-GB" sz="1600" dirty="0">
                <a:latin typeface="Open Sans" panose="020B0606030504020204" pitchFamily="34" charset="0"/>
                <a:ea typeface="Open Sans" panose="020B0606030504020204" pitchFamily="34" charset="0"/>
                <a:cs typeface="Open Sans" panose="020B0606030504020204" pitchFamily="34" charset="0"/>
              </a:rPr>
              <a:t>whether </a:t>
            </a:r>
            <a:r>
              <a:rPr lang="en-GB" sz="1600" dirty="0">
                <a:effectLst/>
                <a:latin typeface="Open Sans" panose="020B0606030504020204" pitchFamily="34" charset="0"/>
                <a:ea typeface="Open Sans" panose="020B0606030504020204" pitchFamily="34" charset="0"/>
                <a:cs typeface="Open Sans" panose="020B0606030504020204" pitchFamily="34" charset="0"/>
              </a:rPr>
              <a:t>it is on the lips, cheeks or other parts of the body and whether it is a quick peck or prolonged.</a:t>
            </a:r>
          </a:p>
          <a:p>
            <a:pPr lvl="0" algn="l">
              <a:spcAft>
                <a:spcPts val="1200"/>
              </a:spcAft>
            </a:pPr>
            <a:r>
              <a:rPr lang="en-GB" sz="1600" b="1" dirty="0">
                <a:effectLst/>
                <a:latin typeface="Open Sans" panose="020B0606030504020204" pitchFamily="34" charset="0"/>
                <a:ea typeface="Open Sans" panose="020B0606030504020204" pitchFamily="34" charset="0"/>
                <a:cs typeface="Open Sans" panose="020B0606030504020204" pitchFamily="34" charset="0"/>
              </a:rPr>
              <a:t>Giving and receiving emotional support</a:t>
            </a:r>
            <a:r>
              <a:rPr lang="en-GB" sz="1600" dirty="0">
                <a:effectLst/>
                <a:latin typeface="Open Sans" panose="020B0606030504020204" pitchFamily="34" charset="0"/>
                <a:ea typeface="Open Sans" panose="020B0606030504020204" pitchFamily="34" charset="0"/>
                <a:cs typeface="Open Sans" panose="020B0606030504020204" pitchFamily="34" charset="0"/>
              </a:rPr>
              <a:t> </a:t>
            </a:r>
            <a:r>
              <a:rPr lang="en-GB" sz="1600" dirty="0">
                <a:latin typeface="Open Sans" panose="020B0606030504020204" pitchFamily="34" charset="0"/>
                <a:ea typeface="Open Sans" panose="020B0606030504020204" pitchFamily="34" charset="0"/>
                <a:cs typeface="Open Sans" panose="020B0606030504020204" pitchFamily="34" charset="0"/>
              </a:rPr>
              <a:t/>
            </a:r>
            <a:br>
              <a:rPr lang="en-GB" sz="1600" dirty="0">
                <a:latin typeface="Open Sans" panose="020B0606030504020204" pitchFamily="34" charset="0"/>
                <a:ea typeface="Open Sans" panose="020B0606030504020204" pitchFamily="34" charset="0"/>
                <a:cs typeface="Open Sans" panose="020B0606030504020204" pitchFamily="34" charset="0"/>
              </a:rPr>
            </a:br>
            <a:r>
              <a:rPr lang="en-GB" sz="1600" dirty="0">
                <a:latin typeface="Open Sans" panose="020B0606030504020204" pitchFamily="34" charset="0"/>
                <a:ea typeface="Open Sans" panose="020B0606030504020204" pitchFamily="34" charset="0"/>
                <a:cs typeface="Open Sans" panose="020B0606030504020204" pitchFamily="34" charset="0"/>
              </a:rPr>
              <a:t>This is g</a:t>
            </a:r>
            <a:r>
              <a:rPr lang="en-GB" sz="1600" dirty="0">
                <a:effectLst/>
                <a:latin typeface="Open Sans" panose="020B0606030504020204" pitchFamily="34" charset="0"/>
                <a:ea typeface="Open Sans" panose="020B0606030504020204" pitchFamily="34" charset="0"/>
                <a:cs typeface="Open Sans" panose="020B0606030504020204" pitchFamily="34" charset="0"/>
              </a:rPr>
              <a:t>enerally associated with platonic and romantic relationships, but could also be in a sexual relationship (especially if it is combined with other kinds of relationships).</a:t>
            </a:r>
          </a:p>
          <a:p>
            <a:pPr lvl="0" algn="l">
              <a:spcAft>
                <a:spcPts val="1200"/>
              </a:spcAft>
            </a:pPr>
            <a:r>
              <a:rPr lang="en-GB" sz="1600" b="1" dirty="0">
                <a:effectLst/>
                <a:latin typeface="Open Sans" panose="020B0606030504020204" pitchFamily="34" charset="0"/>
                <a:ea typeface="Open Sans" panose="020B0606030504020204" pitchFamily="34" charset="0"/>
                <a:cs typeface="Open Sans" panose="020B0606030504020204" pitchFamily="34" charset="0"/>
              </a:rPr>
              <a:t>Sharing a home</a:t>
            </a:r>
            <a:r>
              <a:rPr lang="en-GB" sz="1600" dirty="0">
                <a:effectLst/>
                <a:latin typeface="Open Sans" panose="020B0606030504020204" pitchFamily="34" charset="0"/>
                <a:ea typeface="Open Sans" panose="020B0606030504020204" pitchFamily="34" charset="0"/>
                <a:cs typeface="Open Sans" panose="020B0606030504020204" pitchFamily="34" charset="0"/>
              </a:rPr>
              <a:t> </a:t>
            </a:r>
            <a:r>
              <a:rPr lang="en-GB" sz="1600" dirty="0">
                <a:latin typeface="Open Sans" panose="020B0606030504020204" pitchFamily="34" charset="0"/>
                <a:ea typeface="Open Sans" panose="020B0606030504020204" pitchFamily="34" charset="0"/>
                <a:cs typeface="Open Sans" panose="020B0606030504020204" pitchFamily="34" charset="0"/>
              </a:rPr>
              <a:t/>
            </a:r>
            <a:br>
              <a:rPr lang="en-GB" sz="1600" dirty="0">
                <a:latin typeface="Open Sans" panose="020B0606030504020204" pitchFamily="34" charset="0"/>
                <a:ea typeface="Open Sans" panose="020B0606030504020204" pitchFamily="34" charset="0"/>
                <a:cs typeface="Open Sans" panose="020B0606030504020204" pitchFamily="34" charset="0"/>
              </a:rPr>
            </a:br>
            <a:r>
              <a:rPr lang="en-GB" sz="1600" dirty="0">
                <a:latin typeface="Open Sans" panose="020B0606030504020204" pitchFamily="34" charset="0"/>
                <a:ea typeface="Open Sans" panose="020B0606030504020204" pitchFamily="34" charset="0"/>
                <a:cs typeface="Open Sans" panose="020B0606030504020204" pitchFamily="34" charset="0"/>
              </a:rPr>
              <a:t>T</a:t>
            </a:r>
            <a:r>
              <a:rPr lang="en-GB" sz="1600" dirty="0">
                <a:effectLst/>
                <a:latin typeface="Open Sans" panose="020B0606030504020204" pitchFamily="34" charset="0"/>
                <a:ea typeface="Open Sans" panose="020B0606030504020204" pitchFamily="34" charset="0"/>
                <a:cs typeface="Open Sans" panose="020B0606030504020204" pitchFamily="34" charset="0"/>
              </a:rPr>
              <a:t>his could be in any relationship</a:t>
            </a:r>
            <a:r>
              <a:rPr lang="en-GB" sz="1600" dirty="0">
                <a:latin typeface="Open Sans" panose="020B0606030504020204" pitchFamily="34" charset="0"/>
                <a:ea typeface="Open Sans" panose="020B0606030504020204" pitchFamily="34" charset="0"/>
                <a:cs typeface="Open Sans" panose="020B0606030504020204" pitchFamily="34" charset="0"/>
              </a:rPr>
              <a:t>. I</a:t>
            </a:r>
            <a:r>
              <a:rPr lang="en-GB" sz="1600" dirty="0">
                <a:effectLst/>
                <a:latin typeface="Open Sans" panose="020B0606030504020204" pitchFamily="34" charset="0"/>
                <a:ea typeface="Open Sans" panose="020B0606030504020204" pitchFamily="34" charset="0"/>
                <a:cs typeface="Open Sans" panose="020B0606030504020204" pitchFamily="34" charset="0"/>
              </a:rPr>
              <a:t>t is often worth negotiating clear boundaries if you are planning to live with someone you are in a relationship with.</a:t>
            </a:r>
          </a:p>
          <a:p>
            <a:pPr lvl="0" algn="l">
              <a:spcAft>
                <a:spcPts val="1200"/>
              </a:spcAft>
            </a:pPr>
            <a:r>
              <a:rPr lang="en-GB" sz="1600" b="1" dirty="0">
                <a:effectLst/>
                <a:latin typeface="Open Sans" panose="020B0606030504020204" pitchFamily="34" charset="0"/>
                <a:ea typeface="Open Sans" panose="020B0606030504020204" pitchFamily="34" charset="0"/>
                <a:cs typeface="Open Sans" panose="020B0606030504020204" pitchFamily="34" charset="0"/>
              </a:rPr>
              <a:t>Sexual activity</a:t>
            </a:r>
            <a:r>
              <a:rPr lang="en-GB" sz="1600" dirty="0">
                <a:effectLst/>
                <a:latin typeface="Open Sans" panose="020B0606030504020204" pitchFamily="34" charset="0"/>
                <a:ea typeface="Open Sans" panose="020B0606030504020204" pitchFamily="34" charset="0"/>
                <a:cs typeface="Open Sans" panose="020B0606030504020204" pitchFamily="34" charset="0"/>
              </a:rPr>
              <a:t> </a:t>
            </a:r>
            <a:r>
              <a:rPr lang="en-GB" sz="1600" dirty="0">
                <a:latin typeface="Open Sans" panose="020B0606030504020204" pitchFamily="34" charset="0"/>
                <a:ea typeface="Open Sans" panose="020B0606030504020204" pitchFamily="34" charset="0"/>
                <a:cs typeface="Open Sans" panose="020B0606030504020204" pitchFamily="34" charset="0"/>
              </a:rPr>
              <a:t/>
            </a:r>
            <a:br>
              <a:rPr lang="en-GB" sz="1600" dirty="0">
                <a:latin typeface="Open Sans" panose="020B0606030504020204" pitchFamily="34" charset="0"/>
                <a:ea typeface="Open Sans" panose="020B0606030504020204" pitchFamily="34" charset="0"/>
                <a:cs typeface="Open Sans" panose="020B0606030504020204" pitchFamily="34" charset="0"/>
              </a:rPr>
            </a:br>
            <a:r>
              <a:rPr lang="en-GB" sz="1600" dirty="0">
                <a:latin typeface="Open Sans" panose="020B0606030504020204" pitchFamily="34" charset="0"/>
                <a:ea typeface="Open Sans" panose="020B0606030504020204" pitchFamily="34" charset="0"/>
                <a:cs typeface="Open Sans" panose="020B0606030504020204" pitchFamily="34" charset="0"/>
              </a:rPr>
              <a:t>This is n</a:t>
            </a:r>
            <a:r>
              <a:rPr lang="en-GB" sz="1600" dirty="0">
                <a:effectLst/>
                <a:latin typeface="Open Sans" panose="020B0606030504020204" pitchFamily="34" charset="0"/>
                <a:ea typeface="Open Sans" panose="020B0606030504020204" pitchFamily="34" charset="0"/>
                <a:cs typeface="Open Sans" panose="020B0606030504020204" pitchFamily="34" charset="0"/>
              </a:rPr>
              <a:t>ot generally present in platonic relationships (but can be in </a:t>
            </a:r>
            <a:r>
              <a:rPr lang="en-GB" sz="1600" dirty="0" err="1">
                <a:effectLst/>
                <a:latin typeface="Open Sans" panose="020B0606030504020204" pitchFamily="34" charset="0"/>
                <a:ea typeface="Open Sans" panose="020B0606030504020204" pitchFamily="34" charset="0"/>
                <a:cs typeface="Open Sans" panose="020B0606030504020204" pitchFamily="34" charset="0"/>
              </a:rPr>
              <a:t>queerplatonic</a:t>
            </a:r>
            <a:r>
              <a:rPr lang="en-GB" sz="1600" dirty="0">
                <a:effectLst/>
                <a:latin typeface="Open Sans" panose="020B0606030504020204" pitchFamily="34" charset="0"/>
                <a:ea typeface="Open Sans" panose="020B0606030504020204" pitchFamily="34" charset="0"/>
                <a:cs typeface="Open Sans" panose="020B0606030504020204" pitchFamily="34" charset="0"/>
              </a:rPr>
              <a:t> relationships). Some people might also be romantic but not sexual in certain relationships, or vice versa.</a:t>
            </a:r>
          </a:p>
        </p:txBody>
      </p:sp>
      <p:sp>
        <p:nvSpPr>
          <p:cNvPr id="4" name="Title 1">
            <a:extLst>
              <a:ext uri="{FF2B5EF4-FFF2-40B4-BE49-F238E27FC236}">
                <a16:creationId xmlns:a16="http://schemas.microsoft.com/office/drawing/2014/main" id="{890E91AB-0DC9-4F7F-9F31-CEEB5EA19859}"/>
              </a:ext>
            </a:extLst>
          </p:cNvPr>
          <p:cNvSpPr txBox="1">
            <a:spLocks/>
          </p:cNvSpPr>
          <p:nvPr/>
        </p:nvSpPr>
        <p:spPr bwMode="auto">
          <a:xfrm>
            <a:off x="1421643" y="441325"/>
            <a:ext cx="6313587"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sz="3600" b="1" dirty="0">
                <a:solidFill>
                  <a:srgbClr val="B42518"/>
                </a:solidFill>
                <a:latin typeface="Open Sans"/>
                <a:ea typeface="Open Sans"/>
                <a:cs typeface="Open Sans"/>
                <a:sym typeface="Open Sans"/>
              </a:rPr>
              <a:t>Features of a Relationship</a:t>
            </a:r>
            <a:endParaRPr lang="en-GB" altLang="en-US" sz="3600" b="1" dirty="0">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246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307975"/>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600" b="1" dirty="0">
                <a:solidFill>
                  <a:srgbClr val="B42518"/>
                </a:solidFill>
                <a:latin typeface="Open Sans"/>
                <a:ea typeface="Open Sans"/>
                <a:cs typeface="Open Sans"/>
                <a:sym typeface="Open Sans"/>
              </a:rPr>
              <a:t>Platonic, Romantic and Sexual Relationships</a:t>
            </a:r>
            <a:r>
              <a:rPr lang="en-GB" sz="1100" dirty="0"/>
              <a:t/>
            </a:r>
            <a:br>
              <a:rPr lang="en-GB" sz="1100" dirty="0"/>
            </a:br>
            <a:endParaRPr lang="en-GB" altLang="en-US" sz="3600" b="1" dirty="0">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Table 4">
            <a:extLst>
              <a:ext uri="{FF2B5EF4-FFF2-40B4-BE49-F238E27FC236}">
                <a16:creationId xmlns:a16="http://schemas.microsoft.com/office/drawing/2014/main" id="{1073CD4B-634D-4071-8FCB-7CC15DAF654F}"/>
              </a:ext>
            </a:extLst>
          </p:cNvPr>
          <p:cNvGraphicFramePr>
            <a:graphicFrameLocks noGrp="1"/>
          </p:cNvGraphicFramePr>
          <p:nvPr>
            <p:extLst>
              <p:ext uri="{D42A27DB-BD31-4B8C-83A1-F6EECF244321}">
                <p14:modId xmlns:p14="http://schemas.microsoft.com/office/powerpoint/2010/main" val="1350708676"/>
              </p:ext>
            </p:extLst>
          </p:nvPr>
        </p:nvGraphicFramePr>
        <p:xfrm>
          <a:off x="161998" y="1651213"/>
          <a:ext cx="8820000" cy="4898705"/>
        </p:xfrm>
        <a:graphic>
          <a:graphicData uri="http://schemas.openxmlformats.org/drawingml/2006/table">
            <a:tbl>
              <a:tblPr firstRow="1" bandRow="1">
                <a:tableStyleId>{72833802-FEF1-4C79-8D5D-14CF1EAF98D9}</a:tableStyleId>
              </a:tblPr>
              <a:tblGrid>
                <a:gridCol w="2878814">
                  <a:extLst>
                    <a:ext uri="{9D8B030D-6E8A-4147-A177-3AD203B41FA5}">
                      <a16:colId xmlns:a16="http://schemas.microsoft.com/office/drawing/2014/main" val="4255296936"/>
                    </a:ext>
                  </a:extLst>
                </a:gridCol>
                <a:gridCol w="2963135">
                  <a:extLst>
                    <a:ext uri="{9D8B030D-6E8A-4147-A177-3AD203B41FA5}">
                      <a16:colId xmlns:a16="http://schemas.microsoft.com/office/drawing/2014/main" val="3360477553"/>
                    </a:ext>
                  </a:extLst>
                </a:gridCol>
                <a:gridCol w="2978051">
                  <a:extLst>
                    <a:ext uri="{9D8B030D-6E8A-4147-A177-3AD203B41FA5}">
                      <a16:colId xmlns:a16="http://schemas.microsoft.com/office/drawing/2014/main" val="2678608504"/>
                    </a:ext>
                  </a:extLst>
                </a:gridCol>
              </a:tblGrid>
              <a:tr h="304141">
                <a:tc>
                  <a:txBody>
                    <a:bodyPr/>
                    <a:lstStyle/>
                    <a:p>
                      <a:pPr algn="ctr"/>
                      <a:r>
                        <a:rPr lang="en-GB" sz="14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Platonic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9E36"/>
                    </a:solidFill>
                  </a:tcPr>
                </a:tc>
                <a:tc>
                  <a:txBody>
                    <a:bodyPr/>
                    <a:lstStyle/>
                    <a:p>
                      <a:pPr algn="ctr"/>
                      <a:r>
                        <a:rPr lang="en-GB" sz="14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Romantic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9E36"/>
                    </a:solidFill>
                  </a:tcPr>
                </a:tc>
                <a:tc>
                  <a:txBody>
                    <a:bodyPr/>
                    <a:lstStyle/>
                    <a:p>
                      <a:pPr algn="ctr"/>
                      <a:r>
                        <a:rPr lang="en-GB" sz="14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Sexual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9E36"/>
                    </a:solidFill>
                  </a:tcPr>
                </a:tc>
                <a:extLst>
                  <a:ext uri="{0D108BD9-81ED-4DB2-BD59-A6C34878D82A}">
                    <a16:rowId xmlns:a16="http://schemas.microsoft.com/office/drawing/2014/main" val="2009392802"/>
                  </a:ext>
                </a:extLst>
              </a:tr>
              <a:tr h="942835">
                <a:tc>
                  <a:txBody>
                    <a:bodyPr/>
                    <a:lstStyle/>
                    <a:p>
                      <a:r>
                        <a:rPr lang="en-GB" sz="1400" dirty="0">
                          <a:effectLst/>
                          <a:latin typeface="Open Sans" panose="020B0606030504020204" pitchFamily="34" charset="0"/>
                          <a:ea typeface="Open Sans" panose="020B0606030504020204" pitchFamily="34" charset="0"/>
                          <a:cs typeface="Open Sans" panose="020B0606030504020204" pitchFamily="34" charset="0"/>
                        </a:rPr>
                        <a:t>Deep love or friendship, primarily based on companionship and shared interests and activities.</a:t>
                      </a:r>
                    </a:p>
                  </a:txBody>
                  <a:tcPr>
                    <a:lnL w="12700"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r>
                        <a:rPr lang="en-GB" sz="1400" dirty="0">
                          <a:effectLst/>
                          <a:latin typeface="Open Sans" panose="020B0606030504020204" pitchFamily="34" charset="0"/>
                          <a:ea typeface="Open Sans" panose="020B0606030504020204" pitchFamily="34" charset="0"/>
                          <a:cs typeface="Open Sans" panose="020B0606030504020204" pitchFamily="34" charset="0"/>
                        </a:rPr>
                        <a:t>Deep, passionate love.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r>
                        <a:rPr lang="en-GB" sz="1400" dirty="0">
                          <a:effectLst/>
                          <a:latin typeface="Open Sans" panose="020B0606030504020204" pitchFamily="34" charset="0"/>
                          <a:ea typeface="Open Sans" panose="020B0606030504020204" pitchFamily="34" charset="0"/>
                          <a:cs typeface="Open Sans" panose="020B0606030504020204" pitchFamily="34" charset="0"/>
                        </a:rPr>
                        <a:t>Usually characterised by lust, but can also involve love.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21654522"/>
                  </a:ext>
                </a:extLst>
              </a:tr>
              <a:tr h="1065961">
                <a:tc>
                  <a:txBody>
                    <a:bodyPr/>
                    <a:lstStyle/>
                    <a:p>
                      <a:r>
                        <a:rPr lang="en-GB" sz="1400" dirty="0">
                          <a:effectLst/>
                          <a:latin typeface="Open Sans" panose="020B0606030504020204" pitchFamily="34" charset="0"/>
                          <a:ea typeface="Open Sans" panose="020B0606030504020204" pitchFamily="34" charset="0"/>
                          <a:cs typeface="Open Sans" panose="020B0606030504020204" pitchFamily="34" charset="0"/>
                        </a:rPr>
                        <a:t>Not usually associated with strong feelings of nervousness or excitement.</a:t>
                      </a:r>
                    </a:p>
                  </a:txBody>
                  <a:tcPr>
                    <a:lnL w="12700"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r>
                        <a:rPr lang="en-GB" sz="1400" dirty="0">
                          <a:effectLst/>
                          <a:latin typeface="Open Sans" panose="020B0606030504020204" pitchFamily="34" charset="0"/>
                          <a:ea typeface="Open Sans" panose="020B0606030504020204" pitchFamily="34" charset="0"/>
                          <a:cs typeface="Open Sans" panose="020B0606030504020204" pitchFamily="34" charset="0"/>
                        </a:rPr>
                        <a:t>Associated with strong feelings of nervousness and excitement, including ‘butterflies’.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r>
                        <a:rPr lang="en-GB" sz="1400" dirty="0">
                          <a:effectLst/>
                          <a:latin typeface="Open Sans" panose="020B0606030504020204" pitchFamily="34" charset="0"/>
                          <a:ea typeface="Open Sans" panose="020B0606030504020204" pitchFamily="34" charset="0"/>
                          <a:cs typeface="Open Sans" panose="020B0606030504020204" pitchFamily="34" charset="0"/>
                        </a:rPr>
                        <a:t>Lust itself can be associated with strong feelings of excitement, which is why it might be confused with love in the early stages.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87363833"/>
                  </a:ext>
                </a:extLst>
              </a:tr>
              <a:tr h="1065961">
                <a:tc>
                  <a:txBody>
                    <a:bodyPr/>
                    <a:lstStyle/>
                    <a:p>
                      <a:r>
                        <a:rPr lang="en-GB" sz="1400" dirty="0">
                          <a:effectLst/>
                          <a:latin typeface="Open Sans" panose="020B0606030504020204" pitchFamily="34" charset="0"/>
                          <a:ea typeface="Open Sans" panose="020B0606030504020204" pitchFamily="34" charset="0"/>
                          <a:cs typeface="Open Sans" panose="020B0606030504020204" pitchFamily="34" charset="0"/>
                        </a:rPr>
                        <a:t>Does not involve sexual relations (unless it is a </a:t>
                      </a:r>
                      <a:r>
                        <a:rPr lang="en-GB" sz="1400" dirty="0" err="1">
                          <a:effectLst/>
                          <a:latin typeface="Open Sans" panose="020B0606030504020204" pitchFamily="34" charset="0"/>
                          <a:ea typeface="Open Sans" panose="020B0606030504020204" pitchFamily="34" charset="0"/>
                          <a:cs typeface="Open Sans" panose="020B0606030504020204" pitchFamily="34" charset="0"/>
                        </a:rPr>
                        <a:t>queerplatonic</a:t>
                      </a:r>
                      <a:r>
                        <a:rPr lang="en-GB" sz="1400" dirty="0">
                          <a:effectLst/>
                          <a:latin typeface="Open Sans" panose="020B0606030504020204" pitchFamily="34" charset="0"/>
                          <a:ea typeface="Open Sans" panose="020B0606030504020204" pitchFamily="34" charset="0"/>
                          <a:cs typeface="Open Sans" panose="020B0606030504020204" pitchFamily="34" charset="0"/>
                        </a:rPr>
                        <a:t> relationship, in which case it might). </a:t>
                      </a:r>
                    </a:p>
                  </a:txBody>
                  <a:tcPr>
                    <a:lnL w="12700"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r>
                        <a:rPr lang="en-GB" sz="1400" dirty="0">
                          <a:effectLst/>
                          <a:latin typeface="Open Sans" panose="020B0606030504020204" pitchFamily="34" charset="0"/>
                          <a:ea typeface="Open Sans" panose="020B0606030504020204" pitchFamily="34" charset="0"/>
                          <a:cs typeface="Open Sans" panose="020B0606030504020204" pitchFamily="34" charset="0"/>
                        </a:rPr>
                        <a:t>Sometimes (but doesn’t have to be) alongside a sexual relationship.</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r>
                        <a:rPr lang="en-GB" sz="1400" dirty="0">
                          <a:effectLst/>
                          <a:latin typeface="Open Sans" panose="020B0606030504020204" pitchFamily="34" charset="0"/>
                          <a:ea typeface="Open Sans" panose="020B0606030504020204" pitchFamily="34" charset="0"/>
                          <a:cs typeface="Open Sans" panose="020B0606030504020204" pitchFamily="34" charset="0"/>
                        </a:rPr>
                        <a:t>A relationship must involve sexual intimacy to be sexual, but could be alongside another kind of relationship (e.g. romantic).</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48262406"/>
                  </a:ext>
                </a:extLst>
              </a:tr>
              <a:tr h="1517103">
                <a:tc>
                  <a:txBody>
                    <a:bodyPr/>
                    <a:lstStyle/>
                    <a:p>
                      <a:r>
                        <a:rPr lang="en-GB" sz="1400" dirty="0">
                          <a:effectLst/>
                          <a:latin typeface="Open Sans" panose="020B0606030504020204" pitchFamily="34" charset="0"/>
                          <a:ea typeface="Open Sans" panose="020B0606030504020204" pitchFamily="34" charset="0"/>
                          <a:cs typeface="Open Sans" panose="020B0606030504020204" pitchFamily="34" charset="0"/>
                        </a:rPr>
                        <a:t>Often involves physical intimacy such as hugs and being physically close to one another (but doesn’t have to).</a:t>
                      </a:r>
                    </a:p>
                  </a:txBody>
                  <a:tcPr>
                    <a:lnL w="12700" cap="flat" cmpd="sng" algn="ctr">
                      <a:solidFill>
                        <a:schemeClr val="tx1"/>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effectLst/>
                          <a:latin typeface="Open Sans" panose="020B0606030504020204" pitchFamily="34" charset="0"/>
                          <a:ea typeface="Open Sans" panose="020B0606030504020204" pitchFamily="34" charset="0"/>
                          <a:cs typeface="Open Sans" panose="020B0606030504020204" pitchFamily="34" charset="0"/>
                        </a:rPr>
                        <a:t>Often involves a level of physical intimacy that is not present in other relationships (but this is not always the case). This might include prolonged </a:t>
                      </a:r>
                      <a:r>
                        <a:rPr lang="en-GB" sz="1400" dirty="0">
                          <a:latin typeface="Open Sans" panose="020B0606030504020204" pitchFamily="34" charset="0"/>
                          <a:ea typeface="Open Sans" panose="020B0606030504020204" pitchFamily="34" charset="0"/>
                          <a:cs typeface="Open Sans" panose="020B0606030504020204" pitchFamily="34" charset="0"/>
                        </a:rPr>
                        <a:t>cuddling and holding, and kissing on the lips.</a:t>
                      </a:r>
                      <a:endParaRPr lang="en-GB" sz="1400"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effectLst/>
                          <a:latin typeface="Open Sans" panose="020B0606030504020204" pitchFamily="34" charset="0"/>
                          <a:ea typeface="Open Sans" panose="020B0606030504020204" pitchFamily="34" charset="0"/>
                          <a:cs typeface="Open Sans" panose="020B0606030504020204" pitchFamily="34" charset="0"/>
                        </a:rPr>
                        <a:t>Involves sexual intimacy and potentially other physical intimacy too. This might include prolonged kissing on the lips, being naked together, sexual touching and massages.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0886401"/>
                  </a:ext>
                </a:extLst>
              </a:tr>
            </a:tbl>
          </a:graphicData>
        </a:graphic>
      </p:graphicFrame>
    </p:spTree>
    <p:extLst>
      <p:ext uri="{BB962C8B-B14F-4D97-AF65-F5344CB8AC3E}">
        <p14:creationId xmlns:p14="http://schemas.microsoft.com/office/powerpoint/2010/main" val="28486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Terminator 5">
            <a:extLst>
              <a:ext uri="{FF2B5EF4-FFF2-40B4-BE49-F238E27FC236}">
                <a16:creationId xmlns:a16="http://schemas.microsoft.com/office/drawing/2014/main" id="{11715AB0-5917-42C6-8BEB-12C15F75E7CD}"/>
              </a:ext>
            </a:extLst>
          </p:cNvPr>
          <p:cNvSpPr/>
          <p:nvPr/>
        </p:nvSpPr>
        <p:spPr>
          <a:xfrm>
            <a:off x="1943565" y="4110827"/>
            <a:ext cx="5256861" cy="1734764"/>
          </a:xfrm>
          <a:prstGeom prst="flowChartTerminator">
            <a:avLst/>
          </a:prstGeom>
          <a:solidFill>
            <a:srgbClr val="F59E3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F7FCD5FA-1FE5-4E7C-91BC-8C2B70E97D2C}"/>
              </a:ext>
            </a:extLst>
          </p:cNvPr>
          <p:cNvSpPr txBox="1">
            <a:spLocks/>
          </p:cNvSpPr>
          <p:nvPr/>
        </p:nvSpPr>
        <p:spPr>
          <a:xfrm>
            <a:off x="431800" y="1814596"/>
            <a:ext cx="8280400" cy="1477328"/>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600"/>
              </a:spcAft>
              <a:defRPr/>
            </a:pPr>
            <a:r>
              <a:rPr lang="en-GB" sz="1800" dirty="0">
                <a:latin typeface="Open Sans"/>
                <a:ea typeface="Open Sans"/>
                <a:cs typeface="Open Sans"/>
                <a:sym typeface="Open Sans"/>
              </a:rPr>
              <a:t>Whilst we are separating platonic, romantic and sexual relationships to understand similarities and differences, it is often the case that people combine these relationships in different ways depending on their wants and needs. The specific features of a relationship are determined by communication between those involved. </a:t>
            </a:r>
          </a:p>
        </p:txBody>
      </p:sp>
      <p:sp>
        <p:nvSpPr>
          <p:cNvPr id="4" name="Title 1">
            <a:extLst>
              <a:ext uri="{FF2B5EF4-FFF2-40B4-BE49-F238E27FC236}">
                <a16:creationId xmlns:a16="http://schemas.microsoft.com/office/drawing/2014/main" id="{3CFCE61F-DE56-4F65-9809-FAEFF9E9878A}"/>
              </a:ext>
            </a:extLst>
          </p:cNvPr>
          <p:cNvSpPr txBox="1">
            <a:spLocks/>
          </p:cNvSpPr>
          <p:nvPr/>
        </p:nvSpPr>
        <p:spPr>
          <a:xfrm>
            <a:off x="2498002" y="4516544"/>
            <a:ext cx="4147986" cy="923330"/>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600"/>
              </a:spcAft>
              <a:defRPr/>
            </a:pPr>
            <a:r>
              <a:rPr lang="en-GB" sz="1800" dirty="0">
                <a:latin typeface="Open Sans"/>
                <a:ea typeface="Open Sans"/>
                <a:cs typeface="Open Sans"/>
                <a:sym typeface="Open Sans"/>
              </a:rPr>
              <a:t>There are also plenty of other features of relationships in addition to the ones in this activity!</a:t>
            </a:r>
          </a:p>
        </p:txBody>
      </p:sp>
      <p:sp>
        <p:nvSpPr>
          <p:cNvPr id="9" name="Title 1">
            <a:extLst>
              <a:ext uri="{FF2B5EF4-FFF2-40B4-BE49-F238E27FC236}">
                <a16:creationId xmlns:a16="http://schemas.microsoft.com/office/drawing/2014/main" id="{B5662069-7D14-4314-979D-B90F11D53DCB}"/>
              </a:ext>
            </a:extLst>
          </p:cNvPr>
          <p:cNvSpPr txBox="1">
            <a:spLocks/>
          </p:cNvSpPr>
          <p:nvPr/>
        </p:nvSpPr>
        <p:spPr bwMode="auto">
          <a:xfrm>
            <a:off x="0" y="308082"/>
            <a:ext cx="9143999"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sz="3600" b="1" dirty="0">
                <a:solidFill>
                  <a:srgbClr val="B42518"/>
                </a:solidFill>
                <a:latin typeface="Open Sans"/>
                <a:ea typeface="Open Sans"/>
                <a:cs typeface="Open Sans"/>
                <a:sym typeface="Open Sans"/>
              </a:rPr>
              <a:t>Platonic, Romantic and Sexual Relationships</a:t>
            </a:r>
            <a:r>
              <a:rPr lang="en-GB" sz="1100" dirty="0"/>
              <a:t/>
            </a:r>
            <a:br>
              <a:rPr lang="en-GB" sz="1100" dirty="0"/>
            </a:br>
            <a:endParaRPr lang="en-GB" altLang="en-US" sz="3600" b="1" dirty="0">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7766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547688"/>
            <a:ext cx="9144000" cy="620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600" b="1" dirty="0">
                <a:solidFill>
                  <a:srgbClr val="B42518"/>
                </a:solidFill>
                <a:latin typeface="Open Sans"/>
                <a:ea typeface="Open Sans"/>
                <a:cs typeface="Open Sans"/>
                <a:sym typeface="Open Sans"/>
              </a:rPr>
              <a:t>Sexual Relationships</a:t>
            </a:r>
            <a:r>
              <a:rPr lang="en-GB" sz="1100" dirty="0"/>
              <a:t/>
            </a:r>
            <a:br>
              <a:rPr lang="en-GB" sz="1100" dirty="0"/>
            </a:br>
            <a:endParaRPr lang="en-GB" altLang="en-US" sz="3600" b="1" dirty="0">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F7FCD5FA-1FE5-4E7C-91BC-8C2B70E97D2C}"/>
              </a:ext>
            </a:extLst>
          </p:cNvPr>
          <p:cNvSpPr txBox="1">
            <a:spLocks/>
          </p:cNvSpPr>
          <p:nvPr/>
        </p:nvSpPr>
        <p:spPr>
          <a:xfrm>
            <a:off x="394820" y="1340875"/>
            <a:ext cx="8542146" cy="722634"/>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fontAlgn="auto">
              <a:lnSpc>
                <a:spcPts val="2200"/>
              </a:lnSpc>
              <a:spcAft>
                <a:spcPts val="600"/>
              </a:spcAft>
              <a:buFont typeface="Arial" panose="020B0604020202020204" pitchFamily="34" charset="0"/>
              <a:buChar char="•"/>
              <a:defRPr/>
            </a:pPr>
            <a:endParaRPr lang="en-GB" sz="1800" dirty="0">
              <a:latin typeface="Open Sans"/>
              <a:ea typeface="Open Sans"/>
              <a:cs typeface="Open Sans"/>
              <a:sym typeface="Open Sans"/>
            </a:endParaRPr>
          </a:p>
          <a:p>
            <a:pPr marL="285750" indent="-285750" fontAlgn="auto">
              <a:lnSpc>
                <a:spcPts val="2200"/>
              </a:lnSpc>
              <a:spcAft>
                <a:spcPts val="600"/>
              </a:spcAft>
              <a:buFont typeface="Arial" panose="020B0604020202020204" pitchFamily="34" charset="0"/>
              <a:buChar char="•"/>
              <a:defRPr/>
            </a:pPr>
            <a:endParaRPr lang="en-US" sz="1800" dirty="0">
              <a:latin typeface="Open Sans"/>
              <a:ea typeface="Open Sans"/>
              <a:cs typeface="Open Sans"/>
              <a:sym typeface="Open Sans"/>
            </a:endParaRPr>
          </a:p>
        </p:txBody>
      </p:sp>
      <p:sp>
        <p:nvSpPr>
          <p:cNvPr id="4" name="Title 1">
            <a:extLst>
              <a:ext uri="{FF2B5EF4-FFF2-40B4-BE49-F238E27FC236}">
                <a16:creationId xmlns:a16="http://schemas.microsoft.com/office/drawing/2014/main" id="{73599378-90C6-437F-A7C3-A76BB73FEFED}"/>
              </a:ext>
            </a:extLst>
          </p:cNvPr>
          <p:cNvSpPr txBox="1">
            <a:spLocks/>
          </p:cNvSpPr>
          <p:nvPr/>
        </p:nvSpPr>
        <p:spPr>
          <a:xfrm>
            <a:off x="444679" y="1389242"/>
            <a:ext cx="8231009" cy="4431983"/>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fontAlgn="auto">
              <a:spcAft>
                <a:spcPts val="600"/>
              </a:spcAft>
              <a:buFont typeface="Arial" panose="020B0604020202020204" pitchFamily="34" charset="0"/>
              <a:buChar char="•"/>
              <a:defRPr/>
            </a:pPr>
            <a:r>
              <a:rPr lang="en-US" sz="1800" dirty="0">
                <a:latin typeface="Open Sans"/>
                <a:ea typeface="Open Sans"/>
                <a:cs typeface="Open Sans"/>
                <a:sym typeface="Open Sans"/>
              </a:rPr>
              <a:t>Having sexual relations with another person or people might be one aspect of a relationship which involves many other things, such as romance, shared interests or living together.</a:t>
            </a:r>
          </a:p>
          <a:p>
            <a:pPr marL="285750" indent="-285750" algn="l" fontAlgn="auto">
              <a:spcAft>
                <a:spcPts val="600"/>
              </a:spcAft>
              <a:buFont typeface="Arial" panose="020B0604020202020204" pitchFamily="34" charset="0"/>
              <a:buChar char="•"/>
              <a:defRPr/>
            </a:pPr>
            <a:endParaRPr lang="en-US" sz="1800" dirty="0">
              <a:latin typeface="Open Sans"/>
              <a:ea typeface="Open Sans"/>
              <a:cs typeface="Open Sans"/>
              <a:sym typeface="Open Sans"/>
            </a:endParaRPr>
          </a:p>
          <a:p>
            <a:pPr marL="285750" indent="-285750" algn="l" fontAlgn="auto">
              <a:spcAft>
                <a:spcPts val="600"/>
              </a:spcAft>
              <a:buFont typeface="Arial" panose="020B0604020202020204" pitchFamily="34" charset="0"/>
              <a:buChar char="•"/>
              <a:defRPr/>
            </a:pPr>
            <a:r>
              <a:rPr lang="en-US" sz="1800" dirty="0">
                <a:latin typeface="Open Sans"/>
                <a:ea typeface="Open Sans"/>
                <a:cs typeface="Open Sans"/>
                <a:sym typeface="Open Sans"/>
              </a:rPr>
              <a:t>Sex might also be a way for people within another kind of relationship (e.g. a romantic relationship) to take their feelings for each other further or show their love for each other. </a:t>
            </a:r>
          </a:p>
          <a:p>
            <a:pPr marL="285750" indent="-285750" algn="l" fontAlgn="auto">
              <a:spcAft>
                <a:spcPts val="600"/>
              </a:spcAft>
              <a:buFont typeface="Arial" panose="020B0604020202020204" pitchFamily="34" charset="0"/>
              <a:buChar char="•"/>
              <a:defRPr/>
            </a:pPr>
            <a:endParaRPr lang="en-US" sz="1800" dirty="0">
              <a:latin typeface="Open Sans"/>
              <a:ea typeface="Open Sans"/>
              <a:cs typeface="Open Sans"/>
              <a:sym typeface="Open Sans"/>
            </a:endParaRPr>
          </a:p>
          <a:p>
            <a:pPr marL="285750" indent="-285750" algn="l" fontAlgn="auto">
              <a:spcAft>
                <a:spcPts val="600"/>
              </a:spcAft>
              <a:buFont typeface="Arial" panose="020B0604020202020204" pitchFamily="34" charset="0"/>
              <a:buChar char="•"/>
              <a:defRPr/>
            </a:pPr>
            <a:r>
              <a:rPr lang="en-US" sz="1800" dirty="0">
                <a:latin typeface="Open Sans"/>
                <a:ea typeface="Open Sans"/>
                <a:cs typeface="Open Sans"/>
                <a:sym typeface="Open Sans"/>
              </a:rPr>
              <a:t>However, not all romantic relationships have to lead to sex, and many don’t. This depends on the people involved communicating about what they want from the relationship. </a:t>
            </a:r>
          </a:p>
          <a:p>
            <a:pPr marL="285750" indent="-285750" algn="l" fontAlgn="auto">
              <a:spcAft>
                <a:spcPts val="600"/>
              </a:spcAft>
              <a:buFont typeface="Arial" panose="020B0604020202020204" pitchFamily="34" charset="0"/>
              <a:buChar char="•"/>
              <a:defRPr/>
            </a:pPr>
            <a:endParaRPr lang="en-US" sz="1800" dirty="0">
              <a:latin typeface="Open Sans"/>
              <a:ea typeface="Open Sans"/>
              <a:cs typeface="Open Sans"/>
              <a:sym typeface="Open Sans"/>
            </a:endParaRPr>
          </a:p>
          <a:p>
            <a:pPr marL="285750" indent="-285750" algn="l" fontAlgn="auto">
              <a:spcAft>
                <a:spcPts val="600"/>
              </a:spcAft>
              <a:buFont typeface="Arial" panose="020B0604020202020204" pitchFamily="34" charset="0"/>
              <a:buChar char="•"/>
              <a:defRPr/>
            </a:pPr>
            <a:r>
              <a:rPr lang="en-US" sz="1800" dirty="0">
                <a:latin typeface="Open Sans"/>
                <a:ea typeface="Open Sans"/>
                <a:cs typeface="Open Sans"/>
                <a:sym typeface="Open Sans"/>
              </a:rPr>
              <a:t>Alternatively, some people may </a:t>
            </a:r>
            <a:r>
              <a:rPr lang="en-GB" sz="1800" dirty="0">
                <a:latin typeface="Open Sans"/>
                <a:ea typeface="Open Sans"/>
                <a:cs typeface="Open Sans"/>
                <a:sym typeface="Open Sans"/>
              </a:rPr>
              <a:t>choose to have relationships that are only sexual. This is also fine.</a:t>
            </a:r>
          </a:p>
        </p:txBody>
      </p:sp>
    </p:spTree>
    <p:extLst>
      <p:ext uri="{BB962C8B-B14F-4D97-AF65-F5344CB8AC3E}">
        <p14:creationId xmlns:p14="http://schemas.microsoft.com/office/powerpoint/2010/main" val="190462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547688"/>
            <a:ext cx="9144000" cy="620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600" b="1" dirty="0">
                <a:solidFill>
                  <a:srgbClr val="B42518"/>
                </a:solidFill>
                <a:latin typeface="Open Sans"/>
                <a:ea typeface="Open Sans"/>
                <a:cs typeface="Open Sans"/>
                <a:sym typeface="Open Sans"/>
              </a:rPr>
              <a:t>Sexual Relationships</a:t>
            </a:r>
            <a:r>
              <a:rPr lang="en-GB" sz="1100" dirty="0"/>
              <a:t/>
            </a:r>
            <a:br>
              <a:rPr lang="en-GB" sz="1100" dirty="0"/>
            </a:br>
            <a:endParaRPr lang="en-GB" altLang="en-US" sz="3600" b="1" dirty="0">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F7FCD5FA-1FE5-4E7C-91BC-8C2B70E97D2C}"/>
              </a:ext>
            </a:extLst>
          </p:cNvPr>
          <p:cNvSpPr txBox="1">
            <a:spLocks/>
          </p:cNvSpPr>
          <p:nvPr/>
        </p:nvSpPr>
        <p:spPr>
          <a:xfrm>
            <a:off x="394820" y="1340875"/>
            <a:ext cx="8542146" cy="722634"/>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fontAlgn="auto">
              <a:lnSpc>
                <a:spcPts val="2200"/>
              </a:lnSpc>
              <a:spcAft>
                <a:spcPts val="600"/>
              </a:spcAft>
              <a:buFont typeface="Arial" panose="020B0604020202020204" pitchFamily="34" charset="0"/>
              <a:buChar char="•"/>
              <a:defRPr/>
            </a:pPr>
            <a:endParaRPr lang="en-GB" sz="1800" dirty="0">
              <a:latin typeface="Open Sans"/>
              <a:ea typeface="Open Sans"/>
              <a:cs typeface="Open Sans"/>
              <a:sym typeface="Open Sans"/>
            </a:endParaRPr>
          </a:p>
          <a:p>
            <a:pPr marL="285750" indent="-285750" fontAlgn="auto">
              <a:lnSpc>
                <a:spcPts val="2200"/>
              </a:lnSpc>
              <a:spcAft>
                <a:spcPts val="600"/>
              </a:spcAft>
              <a:buFont typeface="Arial" panose="020B0604020202020204" pitchFamily="34" charset="0"/>
              <a:buChar char="•"/>
              <a:defRPr/>
            </a:pPr>
            <a:endParaRPr lang="en-US" sz="1800" dirty="0">
              <a:latin typeface="Open Sans"/>
              <a:ea typeface="Open Sans"/>
              <a:cs typeface="Open Sans"/>
              <a:sym typeface="Open Sans"/>
            </a:endParaRPr>
          </a:p>
        </p:txBody>
      </p:sp>
      <p:sp>
        <p:nvSpPr>
          <p:cNvPr id="4" name="Title 1">
            <a:extLst>
              <a:ext uri="{FF2B5EF4-FFF2-40B4-BE49-F238E27FC236}">
                <a16:creationId xmlns:a16="http://schemas.microsoft.com/office/drawing/2014/main" id="{73599378-90C6-437F-A7C3-A76BB73FEFED}"/>
              </a:ext>
            </a:extLst>
          </p:cNvPr>
          <p:cNvSpPr txBox="1">
            <a:spLocks/>
          </p:cNvSpPr>
          <p:nvPr/>
        </p:nvSpPr>
        <p:spPr>
          <a:xfrm>
            <a:off x="444679" y="1389815"/>
            <a:ext cx="8222803" cy="4001095"/>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fontAlgn="auto">
              <a:spcAft>
                <a:spcPts val="600"/>
              </a:spcAft>
              <a:buFont typeface="Arial" panose="020B0604020202020204" pitchFamily="34" charset="0"/>
              <a:buChar char="•"/>
              <a:defRPr/>
            </a:pPr>
            <a:r>
              <a:rPr lang="en-GB" sz="1800" dirty="0">
                <a:latin typeface="Open Sans"/>
                <a:ea typeface="Open Sans"/>
                <a:cs typeface="Open Sans"/>
                <a:sym typeface="Open Sans"/>
              </a:rPr>
              <a:t>Whether we choose to combine a sexual relationship with another kind of relationship or not, it is important that the people involved are in agreement, and any changing desires or feelings are communicated clearly.</a:t>
            </a:r>
          </a:p>
          <a:p>
            <a:pPr algn="l" fontAlgn="auto">
              <a:spcAft>
                <a:spcPts val="600"/>
              </a:spcAft>
              <a:defRPr/>
            </a:pPr>
            <a:endParaRPr lang="en-GB" sz="1800" dirty="0">
              <a:latin typeface="Open Sans"/>
              <a:ea typeface="Open Sans"/>
              <a:cs typeface="Open Sans"/>
              <a:sym typeface="Open Sans"/>
            </a:endParaRPr>
          </a:p>
          <a:p>
            <a:pPr marL="285750" indent="-285750" algn="l" fontAlgn="auto">
              <a:spcAft>
                <a:spcPts val="600"/>
              </a:spcAft>
              <a:buFont typeface="Arial" panose="020B0604020202020204" pitchFamily="34" charset="0"/>
              <a:buChar char="•"/>
              <a:defRPr/>
            </a:pPr>
            <a:r>
              <a:rPr lang="en-GB" sz="1800" dirty="0">
                <a:latin typeface="Open Sans"/>
                <a:ea typeface="Open Sans"/>
                <a:cs typeface="Open Sans"/>
                <a:sym typeface="Open Sans"/>
              </a:rPr>
              <a:t>Furthermore, ‘casual’ doesn’t have to mean ‘cold’. Although some relationships which are only sexual might be considered less serious by those involved (e.g. friends with benefits, casual sex with multiple different people), it should not mean that they treat each other with any less respect than they would anyone else.</a:t>
            </a:r>
          </a:p>
          <a:p>
            <a:pPr algn="l" fontAlgn="auto">
              <a:spcAft>
                <a:spcPts val="600"/>
              </a:spcAft>
              <a:defRPr/>
            </a:pPr>
            <a:endParaRPr lang="en-GB" sz="1800" dirty="0">
              <a:latin typeface="Open Sans"/>
              <a:ea typeface="Open Sans"/>
              <a:cs typeface="Open Sans"/>
              <a:sym typeface="Open Sans"/>
            </a:endParaRPr>
          </a:p>
          <a:p>
            <a:pPr marL="285750" indent="-285750" algn="l" fontAlgn="auto">
              <a:spcAft>
                <a:spcPts val="600"/>
              </a:spcAft>
              <a:buFont typeface="Arial" panose="020B0604020202020204" pitchFamily="34" charset="0"/>
              <a:buChar char="•"/>
              <a:defRPr/>
            </a:pPr>
            <a:r>
              <a:rPr lang="en-GB" sz="1800" dirty="0">
                <a:latin typeface="Open Sans"/>
                <a:ea typeface="Open Sans"/>
                <a:cs typeface="Open Sans"/>
                <a:sym typeface="Open Sans"/>
              </a:rPr>
              <a:t>Within sexual relationships, like in any other relationships, it is vital to maintain </a:t>
            </a:r>
            <a:r>
              <a:rPr lang="en-GB" sz="1800" b="1" dirty="0">
                <a:latin typeface="Open Sans"/>
                <a:ea typeface="Open Sans"/>
                <a:cs typeface="Open Sans"/>
                <a:sym typeface="Open Sans"/>
              </a:rPr>
              <a:t>open communication, respect and kindness</a:t>
            </a:r>
            <a:r>
              <a:rPr lang="en-GB" sz="1800" dirty="0">
                <a:latin typeface="Open Sans"/>
                <a:ea typeface="Open Sans"/>
                <a:cs typeface="Open Sans"/>
                <a:sym typeface="Open Sans"/>
              </a:rPr>
              <a:t>.</a:t>
            </a:r>
          </a:p>
        </p:txBody>
      </p:sp>
    </p:spTree>
    <p:extLst>
      <p:ext uri="{BB962C8B-B14F-4D97-AF65-F5344CB8AC3E}">
        <p14:creationId xmlns:p14="http://schemas.microsoft.com/office/powerpoint/2010/main" val="422001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Terminator 7">
            <a:extLst>
              <a:ext uri="{FF2B5EF4-FFF2-40B4-BE49-F238E27FC236}">
                <a16:creationId xmlns:a16="http://schemas.microsoft.com/office/drawing/2014/main" id="{DF07F753-5742-4D77-A925-22D91B089DD7}"/>
              </a:ext>
            </a:extLst>
          </p:cNvPr>
          <p:cNvSpPr/>
          <p:nvPr/>
        </p:nvSpPr>
        <p:spPr>
          <a:xfrm>
            <a:off x="4158498" y="4104371"/>
            <a:ext cx="4597496" cy="1517174"/>
          </a:xfrm>
          <a:prstGeom prst="flowChartTerminator">
            <a:avLst/>
          </a:prstGeom>
          <a:solidFill>
            <a:srgbClr val="D7562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0" name="Title 1"/>
          <p:cNvSpPr>
            <a:spLocks noGrp="1"/>
          </p:cNvSpPr>
          <p:nvPr>
            <p:ph type="ctrTitle" idx="4294967295"/>
          </p:nvPr>
        </p:nvSpPr>
        <p:spPr bwMode="auto">
          <a:xfrm>
            <a:off x="0" y="547688"/>
            <a:ext cx="9144000" cy="620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600" b="1" dirty="0">
                <a:solidFill>
                  <a:srgbClr val="B42518"/>
                </a:solidFill>
                <a:latin typeface="Open Sans"/>
                <a:ea typeface="Open Sans"/>
                <a:cs typeface="Open Sans"/>
                <a:sym typeface="Open Sans"/>
              </a:rPr>
              <a:t>Reasons for Sexual Relationships</a:t>
            </a:r>
            <a:r>
              <a:rPr lang="en-GB" sz="1100" dirty="0"/>
              <a:t/>
            </a:r>
            <a:br>
              <a:rPr lang="en-GB" sz="1100" dirty="0"/>
            </a:br>
            <a:endParaRPr lang="en-GB" altLang="en-US" sz="3600" b="1" dirty="0">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BC5124EF-FDC8-405C-BDB4-4FDF5C10EC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456" y="2333277"/>
            <a:ext cx="3412997" cy="4524723"/>
          </a:xfrm>
          <a:prstGeom prst="rect">
            <a:avLst/>
          </a:prstGeom>
        </p:spPr>
      </p:pic>
      <p:sp>
        <p:nvSpPr>
          <p:cNvPr id="4" name="Rectangle: Rounded Corners 3">
            <a:extLst>
              <a:ext uri="{FF2B5EF4-FFF2-40B4-BE49-F238E27FC236}">
                <a16:creationId xmlns:a16="http://schemas.microsoft.com/office/drawing/2014/main" id="{2DA639C0-D498-47E7-A997-B4A0708067EC}"/>
              </a:ext>
            </a:extLst>
          </p:cNvPr>
          <p:cNvSpPr/>
          <p:nvPr/>
        </p:nvSpPr>
        <p:spPr>
          <a:xfrm>
            <a:off x="4158498" y="2333276"/>
            <a:ext cx="4597496" cy="1530273"/>
          </a:xfrm>
          <a:prstGeom prst="roundRect">
            <a:avLst/>
          </a:prstGeom>
          <a:solidFill>
            <a:srgbClr val="F59E3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A019DBF9-056F-4B76-B7E2-D1088A326EBB}"/>
              </a:ext>
            </a:extLst>
          </p:cNvPr>
          <p:cNvSpPr txBox="1"/>
          <p:nvPr/>
        </p:nvSpPr>
        <p:spPr>
          <a:xfrm>
            <a:off x="4422496" y="2634503"/>
            <a:ext cx="4069500" cy="927818"/>
          </a:xfrm>
          <a:prstGeom prst="rect">
            <a:avLst/>
          </a:prstGeom>
          <a:noFill/>
        </p:spPr>
        <p:txBody>
          <a:bodyPr wrap="square">
            <a:spAutoFit/>
          </a:bodyPr>
          <a:lstStyle/>
          <a:p>
            <a:pPr algn="ctr" fontAlgn="auto">
              <a:lnSpc>
                <a:spcPts val="2200"/>
              </a:lnSpc>
              <a:spcAft>
                <a:spcPts val="600"/>
              </a:spcAft>
              <a:defRPr/>
            </a:pPr>
            <a:r>
              <a:rPr lang="en-US" sz="1600" dirty="0">
                <a:latin typeface="Open Sans"/>
                <a:ea typeface="Open Sans"/>
                <a:cs typeface="Open Sans"/>
                <a:sym typeface="Open Sans"/>
              </a:rPr>
              <a:t>The following cards depict a number of different reasons why people might engage in </a:t>
            </a:r>
            <a:r>
              <a:rPr lang="en-US" sz="1600" b="1" dirty="0">
                <a:latin typeface="Open Sans"/>
                <a:ea typeface="Open Sans"/>
                <a:cs typeface="Open Sans"/>
                <a:sym typeface="Open Sans"/>
              </a:rPr>
              <a:t>sexual relationships</a:t>
            </a:r>
            <a:r>
              <a:rPr lang="en-US" sz="1600" dirty="0">
                <a:latin typeface="Open Sans"/>
                <a:ea typeface="Open Sans"/>
                <a:cs typeface="Open Sans"/>
                <a:sym typeface="Open Sans"/>
              </a:rPr>
              <a:t>.</a:t>
            </a:r>
          </a:p>
        </p:txBody>
      </p:sp>
      <p:sp>
        <p:nvSpPr>
          <p:cNvPr id="11" name="TextBox 10">
            <a:extLst>
              <a:ext uri="{FF2B5EF4-FFF2-40B4-BE49-F238E27FC236}">
                <a16:creationId xmlns:a16="http://schemas.microsoft.com/office/drawing/2014/main" id="{D0459150-81FC-446E-8284-ED46519A7C70}"/>
              </a:ext>
            </a:extLst>
          </p:cNvPr>
          <p:cNvSpPr txBox="1"/>
          <p:nvPr/>
        </p:nvSpPr>
        <p:spPr>
          <a:xfrm>
            <a:off x="4514028" y="4399049"/>
            <a:ext cx="3886435" cy="927818"/>
          </a:xfrm>
          <a:prstGeom prst="rect">
            <a:avLst/>
          </a:prstGeom>
          <a:noFill/>
        </p:spPr>
        <p:txBody>
          <a:bodyPr wrap="square">
            <a:spAutoFit/>
          </a:bodyPr>
          <a:lstStyle/>
          <a:p>
            <a:pPr algn="ctr" fontAlgn="auto">
              <a:lnSpc>
                <a:spcPts val="2200"/>
              </a:lnSpc>
              <a:spcAft>
                <a:spcPts val="600"/>
              </a:spcAft>
              <a:defRPr/>
            </a:pPr>
            <a:r>
              <a:rPr lang="en-US" sz="1600" dirty="0">
                <a:latin typeface="Open Sans"/>
                <a:ea typeface="Open Sans"/>
                <a:cs typeface="Open Sans"/>
                <a:sym typeface="Open Sans"/>
              </a:rPr>
              <a:t>Can you identify whether these reasons could be healthy, unhealthy or both? What might this depend on?</a:t>
            </a:r>
          </a:p>
        </p:txBody>
      </p:sp>
    </p:spTree>
    <p:extLst>
      <p:ext uri="{BB962C8B-B14F-4D97-AF65-F5344CB8AC3E}">
        <p14:creationId xmlns:p14="http://schemas.microsoft.com/office/powerpoint/2010/main" val="341404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547688"/>
            <a:ext cx="9144000" cy="620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600" b="1" dirty="0">
                <a:solidFill>
                  <a:srgbClr val="B42518"/>
                </a:solidFill>
                <a:latin typeface="Open Sans"/>
                <a:ea typeface="Open Sans"/>
                <a:cs typeface="Open Sans"/>
                <a:sym typeface="Open Sans"/>
              </a:rPr>
              <a:t>Reasons for Sexual Relationships</a:t>
            </a:r>
            <a:r>
              <a:rPr lang="en-GB" sz="1100" dirty="0"/>
              <a:t/>
            </a:r>
            <a:br>
              <a:rPr lang="en-GB" sz="1100" dirty="0"/>
            </a:br>
            <a:endParaRPr lang="en-GB" altLang="en-US" sz="3600" b="1" dirty="0">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Diagram&#10;&#10;Description automatically generated">
            <a:extLst>
              <a:ext uri="{FF2B5EF4-FFF2-40B4-BE49-F238E27FC236}">
                <a16:creationId xmlns:a16="http://schemas.microsoft.com/office/drawing/2014/main" id="{CDE696B5-2787-444E-A70E-1DCCB00879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84" t="15318" r="46190" b="68948"/>
          <a:stretch/>
        </p:blipFill>
        <p:spPr>
          <a:xfrm>
            <a:off x="678434" y="1967074"/>
            <a:ext cx="2552607" cy="1335885"/>
          </a:xfrm>
          <a:prstGeom prst="rect">
            <a:avLst/>
          </a:prstGeom>
        </p:spPr>
      </p:pic>
      <p:pic>
        <p:nvPicPr>
          <p:cNvPr id="7" name="Picture 6" descr="Diagram&#10;&#10;Description automatically generated">
            <a:extLst>
              <a:ext uri="{FF2B5EF4-FFF2-40B4-BE49-F238E27FC236}">
                <a16:creationId xmlns:a16="http://schemas.microsoft.com/office/drawing/2014/main" id="{E470BD7C-96B5-4655-8A94-A54A0DF6DF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633" t="15280" r="3841" b="68986"/>
          <a:stretch/>
        </p:blipFill>
        <p:spPr>
          <a:xfrm>
            <a:off x="3295697" y="1317508"/>
            <a:ext cx="2552607" cy="1335885"/>
          </a:xfrm>
          <a:prstGeom prst="rect">
            <a:avLst/>
          </a:prstGeom>
        </p:spPr>
      </p:pic>
      <p:pic>
        <p:nvPicPr>
          <p:cNvPr id="12" name="Picture 11" descr="Diagram&#10;&#10;Description automatically generated">
            <a:extLst>
              <a:ext uri="{FF2B5EF4-FFF2-40B4-BE49-F238E27FC236}">
                <a16:creationId xmlns:a16="http://schemas.microsoft.com/office/drawing/2014/main" id="{79C4EC64-AB0D-4E95-A1E6-C73D9B1EE8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104" t="30876" r="46370" b="53390"/>
          <a:stretch/>
        </p:blipFill>
        <p:spPr>
          <a:xfrm>
            <a:off x="678433" y="3284584"/>
            <a:ext cx="2552607" cy="1335885"/>
          </a:xfrm>
          <a:prstGeom prst="rect">
            <a:avLst/>
          </a:prstGeom>
        </p:spPr>
      </p:pic>
      <p:pic>
        <p:nvPicPr>
          <p:cNvPr id="13" name="Picture 12" descr="Diagram&#10;&#10;Description automatically generated">
            <a:extLst>
              <a:ext uri="{FF2B5EF4-FFF2-40B4-BE49-F238E27FC236}">
                <a16:creationId xmlns:a16="http://schemas.microsoft.com/office/drawing/2014/main" id="{D3362707-73B2-461A-8B24-8E74AF12E88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735" t="30816" r="3739" b="53450"/>
          <a:stretch/>
        </p:blipFill>
        <p:spPr>
          <a:xfrm>
            <a:off x="5912959" y="1967074"/>
            <a:ext cx="2552607" cy="1335885"/>
          </a:xfrm>
          <a:prstGeom prst="rect">
            <a:avLst/>
          </a:prstGeom>
        </p:spPr>
      </p:pic>
      <p:pic>
        <p:nvPicPr>
          <p:cNvPr id="8" name="Picture 7" descr="Diagram&#10;&#10;Description automatically generated">
            <a:extLst>
              <a:ext uri="{FF2B5EF4-FFF2-40B4-BE49-F238E27FC236}">
                <a16:creationId xmlns:a16="http://schemas.microsoft.com/office/drawing/2014/main" id="{FAB10CC5-EE33-4FDF-B4BD-F50EC9C93E8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309" t="46340" r="46165" b="37926"/>
          <a:stretch/>
        </p:blipFill>
        <p:spPr>
          <a:xfrm>
            <a:off x="3295696" y="2635017"/>
            <a:ext cx="2552607" cy="1335885"/>
          </a:xfrm>
          <a:prstGeom prst="rect">
            <a:avLst/>
          </a:prstGeom>
        </p:spPr>
      </p:pic>
      <p:pic>
        <p:nvPicPr>
          <p:cNvPr id="9" name="Picture 8" descr="Diagram&#10;&#10;Description automatically generated">
            <a:extLst>
              <a:ext uri="{FF2B5EF4-FFF2-40B4-BE49-F238E27FC236}">
                <a16:creationId xmlns:a16="http://schemas.microsoft.com/office/drawing/2014/main" id="{CBAD573D-F8C3-4856-B612-8B48A6886B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697" t="46180" r="3777" b="38086"/>
          <a:stretch/>
        </p:blipFill>
        <p:spPr>
          <a:xfrm>
            <a:off x="5912958" y="3284584"/>
            <a:ext cx="2552607" cy="1335885"/>
          </a:xfrm>
          <a:prstGeom prst="rect">
            <a:avLst/>
          </a:prstGeom>
        </p:spPr>
      </p:pic>
      <p:pic>
        <p:nvPicPr>
          <p:cNvPr id="10" name="Picture 9" descr="Diagram&#10;&#10;Description automatically generated">
            <a:extLst>
              <a:ext uri="{FF2B5EF4-FFF2-40B4-BE49-F238E27FC236}">
                <a16:creationId xmlns:a16="http://schemas.microsoft.com/office/drawing/2014/main" id="{320A2607-77E4-433F-8BDE-C2D23A44AD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07" t="61948" r="46267" b="22318"/>
          <a:stretch/>
        </p:blipFill>
        <p:spPr>
          <a:xfrm>
            <a:off x="678434" y="4620468"/>
            <a:ext cx="2552607" cy="1335885"/>
          </a:xfrm>
          <a:prstGeom prst="rect">
            <a:avLst/>
          </a:prstGeom>
        </p:spPr>
      </p:pic>
      <p:pic>
        <p:nvPicPr>
          <p:cNvPr id="11" name="Picture 10" descr="Diagram&#10;&#10;Description automatically generated">
            <a:extLst>
              <a:ext uri="{FF2B5EF4-FFF2-40B4-BE49-F238E27FC236}">
                <a16:creationId xmlns:a16="http://schemas.microsoft.com/office/drawing/2014/main" id="{CB7D5D21-491F-42F5-8735-1082B9D2D4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902" t="61788" r="3572" b="22478"/>
          <a:stretch/>
        </p:blipFill>
        <p:spPr>
          <a:xfrm>
            <a:off x="3295696" y="3952526"/>
            <a:ext cx="2552607" cy="1335885"/>
          </a:xfrm>
          <a:prstGeom prst="rect">
            <a:avLst/>
          </a:prstGeom>
        </p:spPr>
      </p:pic>
      <p:pic>
        <p:nvPicPr>
          <p:cNvPr id="14" name="Picture 13" descr="Diagram&#10;&#10;Description automatically generated">
            <a:extLst>
              <a:ext uri="{FF2B5EF4-FFF2-40B4-BE49-F238E27FC236}">
                <a16:creationId xmlns:a16="http://schemas.microsoft.com/office/drawing/2014/main" id="{7B367503-B71D-4335-A30D-E8C030F063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07" t="77340" r="46267" b="6926"/>
          <a:stretch/>
        </p:blipFill>
        <p:spPr>
          <a:xfrm>
            <a:off x="3295696" y="5288411"/>
            <a:ext cx="2552607" cy="1335885"/>
          </a:xfrm>
          <a:prstGeom prst="rect">
            <a:avLst/>
          </a:prstGeom>
        </p:spPr>
      </p:pic>
      <p:pic>
        <p:nvPicPr>
          <p:cNvPr id="15" name="Picture 14" descr="Diagram&#10;&#10;Description automatically generated">
            <a:extLst>
              <a:ext uri="{FF2B5EF4-FFF2-40B4-BE49-F238E27FC236}">
                <a16:creationId xmlns:a16="http://schemas.microsoft.com/office/drawing/2014/main" id="{D9F45FF7-ABD4-418D-9542-DBB1E2E7F4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596" t="77469" r="3878" b="6797"/>
          <a:stretch/>
        </p:blipFill>
        <p:spPr>
          <a:xfrm>
            <a:off x="5912957" y="4620469"/>
            <a:ext cx="2552607" cy="1335885"/>
          </a:xfrm>
          <a:prstGeom prst="rect">
            <a:avLst/>
          </a:prstGeom>
        </p:spPr>
      </p:pic>
    </p:spTree>
    <p:extLst>
      <p:ext uri="{BB962C8B-B14F-4D97-AF65-F5344CB8AC3E}">
        <p14:creationId xmlns:p14="http://schemas.microsoft.com/office/powerpoint/2010/main" val="466835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7">
            <a:extLst>
              <a:ext uri="{FF2B5EF4-FFF2-40B4-BE49-F238E27FC236}">
                <a16:creationId xmlns:a16="http://schemas.microsoft.com/office/drawing/2014/main" id="{DD88FD73-239B-4432-A131-95284CE43011}"/>
              </a:ext>
            </a:extLst>
          </p:cNvPr>
          <p:cNvSpPr/>
          <p:nvPr/>
        </p:nvSpPr>
        <p:spPr bwMode="auto">
          <a:xfrm>
            <a:off x="399501" y="4294806"/>
            <a:ext cx="8344995" cy="2216071"/>
          </a:xfrm>
          <a:prstGeom prst="roundRect">
            <a:avLst>
              <a:gd name="adj" fmla="val 0"/>
            </a:avLst>
          </a:prstGeom>
          <a:solidFill>
            <a:schemeClr val="bg1"/>
          </a:solidFill>
          <a:ln w="254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 </a:t>
            </a:r>
          </a:p>
        </p:txBody>
      </p:sp>
      <p:sp>
        <p:nvSpPr>
          <p:cNvPr id="19" name="Rounded Rectangle 7">
            <a:extLst>
              <a:ext uri="{FF2B5EF4-FFF2-40B4-BE49-F238E27FC236}">
                <a16:creationId xmlns:a16="http://schemas.microsoft.com/office/drawing/2014/main" id="{2B56760B-D9BE-4664-98E5-273763A57BA9}"/>
              </a:ext>
            </a:extLst>
          </p:cNvPr>
          <p:cNvSpPr/>
          <p:nvPr/>
        </p:nvSpPr>
        <p:spPr bwMode="auto">
          <a:xfrm>
            <a:off x="399500" y="4294806"/>
            <a:ext cx="8344995" cy="2216071"/>
          </a:xfrm>
          <a:prstGeom prst="roundRect">
            <a:avLst>
              <a:gd name="adj" fmla="val 0"/>
            </a:avLst>
          </a:prstGeom>
          <a:solidFill>
            <a:srgbClr val="F59E36">
              <a:alpha val="84706"/>
            </a:srgbClr>
          </a:solidFill>
          <a:ln w="254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Rounded Rectangle 7">
            <a:extLst>
              <a:ext uri="{FF2B5EF4-FFF2-40B4-BE49-F238E27FC236}">
                <a16:creationId xmlns:a16="http://schemas.microsoft.com/office/drawing/2014/main" id="{F032464A-B120-4B5D-AB27-9684B3183655}"/>
              </a:ext>
            </a:extLst>
          </p:cNvPr>
          <p:cNvSpPr/>
          <p:nvPr/>
        </p:nvSpPr>
        <p:spPr bwMode="auto">
          <a:xfrm>
            <a:off x="399502" y="345436"/>
            <a:ext cx="8344995" cy="1446463"/>
          </a:xfrm>
          <a:prstGeom prst="roundRect">
            <a:avLst>
              <a:gd name="adj" fmla="val 0"/>
            </a:avLst>
          </a:prstGeom>
          <a:solidFill>
            <a:schemeClr val="bg1">
              <a:alpha val="90000"/>
            </a:schemeClr>
          </a:solidFill>
          <a:ln w="254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latin typeface="Twinkl Light" pitchFamily="2" charset="0"/>
              </a:rPr>
              <a:t> </a:t>
            </a:r>
          </a:p>
        </p:txBody>
      </p:sp>
      <p:sp>
        <p:nvSpPr>
          <p:cNvPr id="21" name="Rounded Rectangle 10">
            <a:extLst>
              <a:ext uri="{FF2B5EF4-FFF2-40B4-BE49-F238E27FC236}">
                <a16:creationId xmlns:a16="http://schemas.microsoft.com/office/drawing/2014/main" id="{1A373A99-0F36-48A8-80AF-2CE1A3A4C4EE}"/>
              </a:ext>
            </a:extLst>
          </p:cNvPr>
          <p:cNvSpPr/>
          <p:nvPr/>
        </p:nvSpPr>
        <p:spPr bwMode="auto">
          <a:xfrm>
            <a:off x="399502" y="1926933"/>
            <a:ext cx="8344995" cy="2216072"/>
          </a:xfrm>
          <a:prstGeom prst="roundRect">
            <a:avLst>
              <a:gd name="adj" fmla="val 0"/>
            </a:avLst>
          </a:prstGeom>
          <a:solidFill>
            <a:schemeClr val="bg1">
              <a:alpha val="90000"/>
            </a:schemeClr>
          </a:solidFill>
          <a:ln w="254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latin typeface="Twinkl Light" pitchFamily="2" charset="0"/>
              </a:rPr>
              <a:t> </a:t>
            </a:r>
          </a:p>
        </p:txBody>
      </p:sp>
      <p:sp>
        <p:nvSpPr>
          <p:cNvPr id="22" name="Content Placeholder 15">
            <a:extLst>
              <a:ext uri="{FF2B5EF4-FFF2-40B4-BE49-F238E27FC236}">
                <a16:creationId xmlns:a16="http://schemas.microsoft.com/office/drawing/2014/main" id="{5372C825-5FA8-4703-B9CE-7A39BE9D3EBB}"/>
              </a:ext>
            </a:extLst>
          </p:cNvPr>
          <p:cNvSpPr txBox="1">
            <a:spLocks/>
          </p:cNvSpPr>
          <p:nvPr/>
        </p:nvSpPr>
        <p:spPr bwMode="auto">
          <a:xfrm>
            <a:off x="581815" y="2522345"/>
            <a:ext cx="808275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spAutoFit/>
          </a:bodyPr>
          <a:lstStyle>
            <a:lvl1pPr marL="228600" indent="-228600">
              <a:defRPr>
                <a:solidFill>
                  <a:schemeClr val="tx1"/>
                </a:solidFill>
                <a:latin typeface="Clear Sans Light" panose="020B0303030202020304" pitchFamily="34" charset="0"/>
                <a:cs typeface="Arial" panose="020B0604020202020204" pitchFamily="34" charset="0"/>
              </a:defRPr>
            </a:lvl1pPr>
            <a:lvl2pPr marL="685800" indent="-228600">
              <a:defRPr>
                <a:solidFill>
                  <a:schemeClr val="tx1"/>
                </a:solidFill>
                <a:latin typeface="Clear Sans Light" panose="020B0303030202020304" pitchFamily="34" charset="0"/>
                <a:cs typeface="Arial" panose="020B0604020202020204" pitchFamily="34" charset="0"/>
              </a:defRPr>
            </a:lvl2pPr>
            <a:lvl3pPr marL="1143000" indent="-228600">
              <a:defRPr>
                <a:solidFill>
                  <a:schemeClr val="tx1"/>
                </a:solidFill>
                <a:latin typeface="Clear Sans Light" panose="020B0303030202020304" pitchFamily="34" charset="0"/>
                <a:cs typeface="Arial" panose="020B0604020202020204" pitchFamily="34" charset="0"/>
              </a:defRPr>
            </a:lvl3pPr>
            <a:lvl4pPr marL="1600200" indent="-228600">
              <a:defRPr>
                <a:solidFill>
                  <a:schemeClr val="tx1"/>
                </a:solidFill>
                <a:latin typeface="Clear Sans Light" panose="020B0303030202020304" pitchFamily="34" charset="0"/>
                <a:cs typeface="Arial" panose="020B0604020202020204" pitchFamily="34" charset="0"/>
              </a:defRPr>
            </a:lvl4pPr>
            <a:lvl5pPr marL="2057400" indent="-228600">
              <a:defRPr>
                <a:solidFill>
                  <a:schemeClr val="tx1"/>
                </a:solidFill>
                <a:latin typeface="Clear Sans Light" panose="020B03030302020203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9pPr>
          </a:lstStyle>
          <a:p>
            <a:pPr marL="342900" lvl="0" indent="-342900">
              <a:buFont typeface="Symbol" panose="05050102010706020507" pitchFamily="18" charset="2"/>
              <a:buChar char=""/>
            </a:pPr>
            <a:r>
              <a:rPr lang="en-GB" sz="1600" dirty="0">
                <a:effectLst/>
                <a:latin typeface="Open Sans" panose="020B0606030504020204" pitchFamily="34" charset="0"/>
                <a:ea typeface="Open Sans" panose="020B0606030504020204" pitchFamily="34" charset="0"/>
                <a:cs typeface="Open Sans" panose="020B0606030504020204" pitchFamily="34" charset="0"/>
              </a:rPr>
              <a:t>To know what is meant by a sexual relationship.</a:t>
            </a:r>
          </a:p>
          <a:p>
            <a:pPr marL="342900" lvl="0" indent="-342900">
              <a:buFont typeface="Symbol" panose="05050102010706020507" pitchFamily="18" charset="2"/>
              <a:buChar char=""/>
            </a:pPr>
            <a:r>
              <a:rPr lang="en-GB" sz="1600" dirty="0">
                <a:effectLst/>
                <a:latin typeface="Open Sans" panose="020B0606030504020204" pitchFamily="34" charset="0"/>
                <a:ea typeface="Open Sans" panose="020B0606030504020204" pitchFamily="34" charset="0"/>
                <a:cs typeface="Open Sans" panose="020B0606030504020204" pitchFamily="34" charset="0"/>
              </a:rPr>
              <a:t>To identify the key differences between platonic, romantic and sexual relationships. </a:t>
            </a:r>
          </a:p>
          <a:p>
            <a:pPr marL="342900" lvl="0" indent="-342900">
              <a:buFont typeface="Symbol" panose="05050102010706020507" pitchFamily="18" charset="2"/>
              <a:buChar char=""/>
            </a:pPr>
            <a:r>
              <a:rPr lang="en-GB" sz="1600" dirty="0">
                <a:effectLst/>
                <a:latin typeface="Open Sans" panose="020B0606030504020204" pitchFamily="34" charset="0"/>
                <a:ea typeface="Open Sans" panose="020B0606030504020204" pitchFamily="34" charset="0"/>
                <a:cs typeface="Open Sans" panose="020B0606030504020204" pitchFamily="34" charset="0"/>
              </a:rPr>
              <a:t>To identify reasons why people might form sexual relationships and whether these might be healthy or unhealthy.</a:t>
            </a:r>
          </a:p>
          <a:p>
            <a:pPr marL="342900" lvl="0" indent="-342900">
              <a:buFont typeface="Symbol" panose="05050102010706020507" pitchFamily="18" charset="2"/>
              <a:buChar char=""/>
            </a:pPr>
            <a:r>
              <a:rPr lang="en-GB" sz="1600" dirty="0">
                <a:effectLst/>
                <a:latin typeface="Open Sans" panose="020B0606030504020204" pitchFamily="34" charset="0"/>
                <a:ea typeface="Open Sans" panose="020B0606030504020204" pitchFamily="34" charset="0"/>
                <a:cs typeface="Open Sans" panose="020B0606030504020204" pitchFamily="34" charset="0"/>
              </a:rPr>
              <a:t>To identify and understand healthy, unhealthy and abusive sexual relationships.</a:t>
            </a:r>
            <a:endParaRPr lang="en-GB" altLang="en-US" sz="1600" spc="20" dirty="0">
              <a:solidFill>
                <a:srgbClr val="1C1C1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15">
            <a:extLst>
              <a:ext uri="{FF2B5EF4-FFF2-40B4-BE49-F238E27FC236}">
                <a16:creationId xmlns:a16="http://schemas.microsoft.com/office/drawing/2014/main" id="{F1AE84DE-B450-4A60-AF47-5F8E350F90F5}"/>
              </a:ext>
            </a:extLst>
          </p:cNvPr>
          <p:cNvSpPr txBox="1">
            <a:spLocks/>
          </p:cNvSpPr>
          <p:nvPr/>
        </p:nvSpPr>
        <p:spPr bwMode="auto">
          <a:xfrm>
            <a:off x="479425" y="1078717"/>
            <a:ext cx="8196263" cy="575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spAutoFit/>
          </a:bodyPr>
          <a:lstStyle>
            <a:lvl1pPr>
              <a:defRPr>
                <a:solidFill>
                  <a:schemeClr val="tx1"/>
                </a:solidFill>
                <a:latin typeface="Clear Sans Light" panose="020B0303030202020304" pitchFamily="34" charset="0"/>
                <a:cs typeface="Arial" panose="020B0604020202020204" pitchFamily="34" charset="0"/>
              </a:defRPr>
            </a:lvl1pPr>
            <a:lvl2pPr marL="685800" indent="-228600">
              <a:defRPr>
                <a:solidFill>
                  <a:schemeClr val="tx1"/>
                </a:solidFill>
                <a:latin typeface="Clear Sans Light" panose="020B0303030202020304" pitchFamily="34" charset="0"/>
                <a:cs typeface="Arial" panose="020B0604020202020204" pitchFamily="34" charset="0"/>
              </a:defRPr>
            </a:lvl2pPr>
            <a:lvl3pPr marL="1143000" indent="-228600">
              <a:defRPr>
                <a:solidFill>
                  <a:schemeClr val="tx1"/>
                </a:solidFill>
                <a:latin typeface="Clear Sans Light" panose="020B0303030202020304" pitchFamily="34" charset="0"/>
                <a:cs typeface="Arial" panose="020B0604020202020204" pitchFamily="34" charset="0"/>
              </a:defRPr>
            </a:lvl3pPr>
            <a:lvl4pPr marL="1600200" indent="-228600">
              <a:defRPr>
                <a:solidFill>
                  <a:schemeClr val="tx1"/>
                </a:solidFill>
                <a:latin typeface="Clear Sans Light" panose="020B0303030202020304" pitchFamily="34" charset="0"/>
                <a:cs typeface="Arial" panose="020B0604020202020204" pitchFamily="34" charset="0"/>
              </a:defRPr>
            </a:lvl4pPr>
            <a:lvl5pPr marL="2057400" indent="-228600">
              <a:defRPr>
                <a:solidFill>
                  <a:schemeClr val="tx1"/>
                </a:solidFill>
                <a:latin typeface="Clear Sans Light" panose="020B03030302020203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9pPr>
          </a:lstStyle>
          <a:p>
            <a:pPr algn="ctr">
              <a:lnSpc>
                <a:spcPts val="2300"/>
              </a:lnSpc>
              <a:spcBef>
                <a:spcPts val="1000"/>
              </a:spcBef>
            </a:pPr>
            <a:r>
              <a:rPr lang="en-GB" sz="1600" dirty="0">
                <a:effectLst/>
                <a:latin typeface="Open Sans" panose="020B0606030504020204" pitchFamily="34" charset="0"/>
                <a:ea typeface="Open Sans" panose="020B0606030504020204" pitchFamily="34" charset="0"/>
                <a:cs typeface="Open Sans" panose="020B0606030504020204" pitchFamily="34" charset="0"/>
              </a:rPr>
              <a:t>To understand what a sexual relationship is, why people might form them and what makes them healthy, unhealthy and abusive.</a:t>
            </a:r>
            <a:endParaRPr lang="en-US" sz="1600" dirty="0">
              <a:solidFill>
                <a:srgbClr val="1C1C1C"/>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30" name="Content Placeholder 15">
            <a:extLst>
              <a:ext uri="{FF2B5EF4-FFF2-40B4-BE49-F238E27FC236}">
                <a16:creationId xmlns:a16="http://schemas.microsoft.com/office/drawing/2014/main" id="{6F34465C-9CC4-4340-94A0-DD17EECE9950}"/>
              </a:ext>
            </a:extLst>
          </p:cNvPr>
          <p:cNvSpPr txBox="1">
            <a:spLocks/>
          </p:cNvSpPr>
          <p:nvPr/>
        </p:nvSpPr>
        <p:spPr>
          <a:xfrm>
            <a:off x="479425" y="331198"/>
            <a:ext cx="8196263" cy="696912"/>
          </a:xfrm>
          <a:prstGeom prst="rect">
            <a:avLst/>
          </a:prstGeom>
          <a:noFill/>
          <a:ln w="25400">
            <a:noFill/>
          </a:ln>
        </p:spPr>
        <p:txBody>
          <a:bodyPr lIns="252000" tIns="216000" rIns="252000" bIns="180000"/>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GB" sz="3200" b="1" dirty="0">
                <a:solidFill>
                  <a:srgbClr val="B42518"/>
                </a:solidFill>
                <a:latin typeface="Open Sans" panose="020B0606030504020204" pitchFamily="34" charset="0"/>
                <a:ea typeface="Open Sans" panose="020B0606030504020204" pitchFamily="34" charset="0"/>
                <a:cs typeface="Open Sans" panose="020B0606030504020204" pitchFamily="34" charset="0"/>
              </a:rPr>
              <a:t>Learning Objective</a:t>
            </a:r>
          </a:p>
        </p:txBody>
      </p:sp>
      <p:sp>
        <p:nvSpPr>
          <p:cNvPr id="31" name="Content Placeholder 15">
            <a:extLst>
              <a:ext uri="{FF2B5EF4-FFF2-40B4-BE49-F238E27FC236}">
                <a16:creationId xmlns:a16="http://schemas.microsoft.com/office/drawing/2014/main" id="{ABF9BF92-E2FD-457A-B975-2568CA3C0CBB}"/>
              </a:ext>
            </a:extLst>
          </p:cNvPr>
          <p:cNvSpPr txBox="1">
            <a:spLocks/>
          </p:cNvSpPr>
          <p:nvPr/>
        </p:nvSpPr>
        <p:spPr>
          <a:xfrm>
            <a:off x="479425" y="1842506"/>
            <a:ext cx="8196263" cy="698500"/>
          </a:xfrm>
          <a:prstGeom prst="rect">
            <a:avLst/>
          </a:prstGeom>
          <a:noFill/>
          <a:ln w="25400">
            <a:noFill/>
          </a:ln>
        </p:spPr>
        <p:txBody>
          <a:bodyPr lIns="252000" tIns="216000" rIns="252000" bIns="180000"/>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GB" sz="3200" b="1" dirty="0">
                <a:solidFill>
                  <a:srgbClr val="B42518"/>
                </a:solidFill>
                <a:latin typeface="Open Sans" panose="020B0606030504020204" pitchFamily="34" charset="0"/>
                <a:ea typeface="Open Sans" panose="020B0606030504020204" pitchFamily="34" charset="0"/>
                <a:cs typeface="Open Sans" panose="020B0606030504020204" pitchFamily="34" charset="0"/>
              </a:rPr>
              <a:t>Success Criteria</a:t>
            </a:r>
          </a:p>
        </p:txBody>
      </p:sp>
      <p:sp>
        <p:nvSpPr>
          <p:cNvPr id="13" name="TextBox 12">
            <a:extLst>
              <a:ext uri="{FF2B5EF4-FFF2-40B4-BE49-F238E27FC236}">
                <a16:creationId xmlns:a16="http://schemas.microsoft.com/office/drawing/2014/main" id="{F306D12A-3874-4D0A-9E88-659DBD8DD49E}"/>
              </a:ext>
            </a:extLst>
          </p:cNvPr>
          <p:cNvSpPr txBox="1"/>
          <p:nvPr/>
        </p:nvSpPr>
        <p:spPr>
          <a:xfrm>
            <a:off x="581815" y="4310234"/>
            <a:ext cx="7985136" cy="2185214"/>
          </a:xfrm>
          <a:prstGeom prst="rect">
            <a:avLst/>
          </a:prstGeom>
          <a:noFill/>
        </p:spPr>
        <p:txBody>
          <a:bodyPr wrap="square">
            <a:spAutoFit/>
          </a:bodyPr>
          <a:lstStyle/>
          <a:p>
            <a:pPr>
              <a:lnSpc>
                <a:spcPct val="150000"/>
              </a:lnSpc>
              <a:defRPr/>
            </a:pPr>
            <a:r>
              <a:rPr lang="en-GB"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Why?</a:t>
            </a:r>
          </a:p>
          <a:p>
            <a:r>
              <a:rPr lang="en-US" sz="1600" dirty="0">
                <a:effectLst/>
                <a:latin typeface="Open Sans" panose="020B0606030504020204" pitchFamily="34" charset="0"/>
                <a:ea typeface="Open Sans" panose="020B0606030504020204" pitchFamily="34" charset="0"/>
                <a:cs typeface="Open Sans" panose="020B0606030504020204" pitchFamily="34" charset="0"/>
              </a:rPr>
              <a:t>Many of us will engage in sexual relationships during our lives, whether this is alongside other kinds of relationships or not. It is therefore important to understand why we might engage in sexual relationships, what this might mean for us and how we can maintain them healthily. Furthermore, being able to decide what we want from relationships (sexual or otherwise) and learning to communicate this can help us to define our overall values in life, improve self-esteem and maintain healthy relationships in future.</a:t>
            </a:r>
          </a:p>
        </p:txBody>
      </p:sp>
    </p:spTree>
    <p:extLst>
      <p:ext uri="{BB962C8B-B14F-4D97-AF65-F5344CB8AC3E}">
        <p14:creationId xmlns:p14="http://schemas.microsoft.com/office/powerpoint/2010/main" val="3154294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B66C0A-0705-466C-A3A0-7A823F06E565}"/>
              </a:ext>
            </a:extLst>
          </p:cNvPr>
          <p:cNvSpPr txBox="1">
            <a:spLocks/>
          </p:cNvSpPr>
          <p:nvPr/>
        </p:nvSpPr>
        <p:spPr>
          <a:xfrm>
            <a:off x="333587" y="4494513"/>
            <a:ext cx="4664542" cy="2436564"/>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a:spcAft>
                <a:spcPts val="500"/>
              </a:spcAft>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Seeking sexual relationships just to feel better about ourselves could be a sign of low self-esteem. This is why it is important to think about the reasons behind wanting a sexual relationship.</a:t>
            </a:r>
          </a:p>
          <a:p>
            <a:pPr marL="285750" indent="-285750" algn="l">
              <a:spcAft>
                <a:spcPts val="500"/>
              </a:spcAft>
              <a:buFont typeface="Arial" panose="020B0604020202020204" pitchFamily="34" charset="0"/>
              <a:buChar char="•"/>
            </a:pPr>
            <a:r>
              <a:rPr lang="en-GB" sz="1600" b="1" dirty="0">
                <a:latin typeface="Open Sans" panose="020B0606030504020204" pitchFamily="34" charset="0"/>
                <a:ea typeface="Open Sans" panose="020B0606030504020204" pitchFamily="34" charset="0"/>
                <a:cs typeface="Open Sans" panose="020B0606030504020204" pitchFamily="34" charset="0"/>
              </a:rPr>
              <a:t>Pressurising someone into sex or making them feel guilty for not wanting to have sex is never okay.</a:t>
            </a:r>
          </a:p>
          <a:p>
            <a:pPr marL="285750" indent="-285750" algn="l">
              <a:spcAft>
                <a:spcPts val="500"/>
              </a:spcAft>
              <a:buFont typeface="Arial" panose="020B0604020202020204" pitchFamily="34" charset="0"/>
              <a:buChar char="•"/>
            </a:pPr>
            <a:endParaRPr lang="en-GB"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1">
            <a:extLst>
              <a:ext uri="{FF2B5EF4-FFF2-40B4-BE49-F238E27FC236}">
                <a16:creationId xmlns:a16="http://schemas.microsoft.com/office/drawing/2014/main" id="{A0E96027-F34A-4FB0-9184-9C508D8BE16F}"/>
              </a:ext>
            </a:extLst>
          </p:cNvPr>
          <p:cNvSpPr txBox="1">
            <a:spLocks/>
          </p:cNvSpPr>
          <p:nvPr/>
        </p:nvSpPr>
        <p:spPr bwMode="auto">
          <a:xfrm>
            <a:off x="431800" y="547808"/>
            <a:ext cx="8243888"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sz="3600" b="1" dirty="0">
                <a:solidFill>
                  <a:srgbClr val="B42518"/>
                </a:solidFill>
                <a:latin typeface="Open Sans"/>
                <a:ea typeface="Open Sans"/>
                <a:cs typeface="Open Sans"/>
                <a:sym typeface="Open Sans"/>
              </a:rPr>
              <a:t>Reasons for Sexual Relationships</a:t>
            </a:r>
            <a:r>
              <a:rPr lang="en-GB" sz="1100" dirty="0"/>
              <a:t/>
            </a:r>
            <a:br>
              <a:rPr lang="en-GB" sz="1100" dirty="0"/>
            </a:br>
            <a:endParaRPr lang="en-GB" altLang="en-US" sz="3600" b="1" dirty="0">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AC3FE375-39A6-449A-BEC7-517A2F7FF4D9}"/>
              </a:ext>
            </a:extLst>
          </p:cNvPr>
          <p:cNvSpPr txBox="1">
            <a:spLocks/>
          </p:cNvSpPr>
          <p:nvPr/>
        </p:nvSpPr>
        <p:spPr>
          <a:xfrm>
            <a:off x="333588" y="1493960"/>
            <a:ext cx="8476826" cy="3057247"/>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a:spcAft>
                <a:spcPts val="500"/>
              </a:spcAft>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There are plenty of different ways to have children (with and without sexual intercourse).</a:t>
            </a:r>
          </a:p>
          <a:p>
            <a:pPr marL="285750" indent="-285750" algn="l">
              <a:spcAft>
                <a:spcPts val="500"/>
              </a:spcAft>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Having sex is one of many ways of expressing feelings or being close to someone, and sexual intercourse is just one form of sexual activity, so there are plenty of options if someone isn’t ready for sex or a specific sexual act.</a:t>
            </a:r>
          </a:p>
          <a:p>
            <a:pPr marL="285750" indent="-285750" algn="l">
              <a:spcAft>
                <a:spcPts val="500"/>
              </a:spcAft>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A person can explore their own body sexually without anyone else being present or involved. This is called masturbation or self-pleasure.</a:t>
            </a:r>
          </a:p>
          <a:p>
            <a:pPr marL="285750" indent="-285750" algn="l">
              <a:spcAft>
                <a:spcPts val="500"/>
              </a:spcAft>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Not every romantic relationship has to be sexual, and many aren’t.</a:t>
            </a:r>
          </a:p>
          <a:p>
            <a:pPr marL="285750" indent="-285750" algn="l">
              <a:spcAft>
                <a:spcPts val="500"/>
              </a:spcAft>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People engage in sexual relationships at their own pace and many people choose not to. It is important for each individual to do what is best for them and for their decisions to be respected by others. </a:t>
            </a:r>
          </a:p>
        </p:txBody>
      </p:sp>
      <p:pic>
        <p:nvPicPr>
          <p:cNvPr id="10" name="Picture 9" descr="A picture containing text, console table&#10;&#10;Description automatically generated">
            <a:extLst>
              <a:ext uri="{FF2B5EF4-FFF2-40B4-BE49-F238E27FC236}">
                <a16:creationId xmlns:a16="http://schemas.microsoft.com/office/drawing/2014/main" id="{596ABE5B-F383-4F47-8FE4-896E014D5E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4599" y="4999018"/>
            <a:ext cx="2838233" cy="1707111"/>
          </a:xfrm>
          <a:prstGeom prst="rect">
            <a:avLst/>
          </a:prstGeom>
        </p:spPr>
      </p:pic>
    </p:spTree>
    <p:extLst>
      <p:ext uri="{BB962C8B-B14F-4D97-AF65-F5344CB8AC3E}">
        <p14:creationId xmlns:p14="http://schemas.microsoft.com/office/powerpoint/2010/main" val="336356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B66C0A-0705-466C-A3A0-7A823F06E565}"/>
              </a:ext>
            </a:extLst>
          </p:cNvPr>
          <p:cNvSpPr txBox="1">
            <a:spLocks/>
          </p:cNvSpPr>
          <p:nvPr/>
        </p:nvSpPr>
        <p:spPr>
          <a:xfrm>
            <a:off x="431800" y="1480814"/>
            <a:ext cx="8280400" cy="584775"/>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500"/>
              </a:spcAft>
            </a:pPr>
            <a:r>
              <a:rPr lang="en-GB" sz="1600" dirty="0">
                <a:effectLst/>
                <a:latin typeface="Open Sans" panose="020B0606030504020204" pitchFamily="34" charset="0"/>
                <a:ea typeface="Open Sans" panose="020B0606030504020204" pitchFamily="34" charset="0"/>
                <a:cs typeface="Open Sans" panose="020B0606030504020204" pitchFamily="34" charset="0"/>
              </a:rPr>
              <a:t>Deciding whether to start a sexual relationship might involve weighing up multiple different reasons. For example, in Aria’s situation:</a:t>
            </a:r>
          </a:p>
        </p:txBody>
      </p:sp>
      <p:sp>
        <p:nvSpPr>
          <p:cNvPr id="5" name="Title 1">
            <a:extLst>
              <a:ext uri="{FF2B5EF4-FFF2-40B4-BE49-F238E27FC236}">
                <a16:creationId xmlns:a16="http://schemas.microsoft.com/office/drawing/2014/main" id="{A0E96027-F34A-4FB0-9184-9C508D8BE16F}"/>
              </a:ext>
            </a:extLst>
          </p:cNvPr>
          <p:cNvSpPr txBox="1">
            <a:spLocks/>
          </p:cNvSpPr>
          <p:nvPr/>
        </p:nvSpPr>
        <p:spPr bwMode="auto">
          <a:xfrm>
            <a:off x="849701" y="269874"/>
            <a:ext cx="7444598"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sz="3600" b="1" dirty="0">
                <a:solidFill>
                  <a:srgbClr val="B42518"/>
                </a:solidFill>
                <a:latin typeface="Open Sans"/>
                <a:ea typeface="Open Sans"/>
                <a:cs typeface="Open Sans"/>
                <a:sym typeface="Open Sans"/>
              </a:rPr>
              <a:t>Deciding Whether to Start a Sexual Relationship</a:t>
            </a:r>
            <a:endParaRPr lang="en-GB" altLang="en-US" sz="3600" b="1" dirty="0">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5" name="Group 14">
            <a:extLst>
              <a:ext uri="{FF2B5EF4-FFF2-40B4-BE49-F238E27FC236}">
                <a16:creationId xmlns:a16="http://schemas.microsoft.com/office/drawing/2014/main" id="{A74968FE-7B26-4801-B4D5-D4EF7240822E}"/>
              </a:ext>
            </a:extLst>
          </p:cNvPr>
          <p:cNvGrpSpPr/>
          <p:nvPr/>
        </p:nvGrpSpPr>
        <p:grpSpPr>
          <a:xfrm>
            <a:off x="4240694" y="2173380"/>
            <a:ext cx="3896139" cy="2716381"/>
            <a:chOff x="4903303" y="2173380"/>
            <a:chExt cx="3896139" cy="2716381"/>
          </a:xfrm>
        </p:grpSpPr>
        <p:pic>
          <p:nvPicPr>
            <p:cNvPr id="14" name="Picture 13" descr="A picture containing silhouette&#10;&#10;Description automatically generated">
              <a:extLst>
                <a:ext uri="{FF2B5EF4-FFF2-40B4-BE49-F238E27FC236}">
                  <a16:creationId xmlns:a16="http://schemas.microsoft.com/office/drawing/2014/main" id="{8BBBCE17-18E0-4B19-AA0F-981C173CF8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903303" y="2173380"/>
              <a:ext cx="3896139" cy="2716381"/>
            </a:xfrm>
            <a:prstGeom prst="rect">
              <a:avLst/>
            </a:prstGeom>
          </p:spPr>
        </p:pic>
        <p:sp>
          <p:nvSpPr>
            <p:cNvPr id="11" name="TextBox 10">
              <a:extLst>
                <a:ext uri="{FF2B5EF4-FFF2-40B4-BE49-F238E27FC236}">
                  <a16:creationId xmlns:a16="http://schemas.microsoft.com/office/drawing/2014/main" id="{B1E6BB07-FA37-4A3A-A403-38E338C20255}"/>
                </a:ext>
              </a:extLst>
            </p:cNvPr>
            <p:cNvSpPr txBox="1"/>
            <p:nvPr/>
          </p:nvSpPr>
          <p:spPr>
            <a:xfrm>
              <a:off x="5421701" y="2596061"/>
              <a:ext cx="2947985" cy="1600438"/>
            </a:xfrm>
            <a:prstGeom prst="rect">
              <a:avLst/>
            </a:prstGeom>
            <a:noFill/>
          </p:spPr>
          <p:txBody>
            <a:bodyPr wrap="square">
              <a:spAutoFit/>
            </a:bodyPr>
            <a:lstStyle/>
            <a:p>
              <a:pPr algn="ctr">
                <a:spcAft>
                  <a:spcPts val="500"/>
                </a:spcAft>
              </a:pPr>
              <a:r>
                <a:rPr lang="en-GB" sz="1400" dirty="0">
                  <a:effectLst/>
                  <a:latin typeface="Open Sans" panose="020B0606030504020204" pitchFamily="34" charset="0"/>
                  <a:ea typeface="Open Sans" panose="020B0606030504020204" pitchFamily="34" charset="0"/>
                  <a:cs typeface="Open Sans" panose="020B0606030504020204" pitchFamily="34" charset="0"/>
                </a:rPr>
                <a:t>On the one hand, I want to express my love for my girlfriend, but on the other hand, </a:t>
              </a:r>
              <a:r>
                <a:rPr lang="en-GB" sz="1400" dirty="0">
                  <a:latin typeface="Open Sans" panose="020B0606030504020204" pitchFamily="34" charset="0"/>
                  <a:ea typeface="Open Sans" panose="020B0606030504020204" pitchFamily="34" charset="0"/>
                  <a:cs typeface="Open Sans" panose="020B0606030504020204" pitchFamily="34" charset="0"/>
                </a:rPr>
                <a:t>I am </a:t>
              </a:r>
              <a:r>
                <a:rPr lang="en-GB" sz="1400" dirty="0">
                  <a:effectLst/>
                  <a:latin typeface="Open Sans" panose="020B0606030504020204" pitchFamily="34" charset="0"/>
                  <a:ea typeface="Open Sans" panose="020B0606030504020204" pitchFamily="34" charset="0"/>
                  <a:cs typeface="Open Sans" panose="020B0606030504020204" pitchFamily="34" charset="0"/>
                </a:rPr>
                <a:t>worried that she will stop being interested in me if I don’t progress to a sexual relationship with her soon. </a:t>
              </a:r>
            </a:p>
          </p:txBody>
        </p:sp>
      </p:grpSp>
      <p:sp>
        <p:nvSpPr>
          <p:cNvPr id="17" name="Rectangle 16">
            <a:extLst>
              <a:ext uri="{FF2B5EF4-FFF2-40B4-BE49-F238E27FC236}">
                <a16:creationId xmlns:a16="http://schemas.microsoft.com/office/drawing/2014/main" id="{5950E1A4-E813-4990-A1AA-76BF5E40DFE1}"/>
              </a:ext>
            </a:extLst>
          </p:cNvPr>
          <p:cNvSpPr/>
          <p:nvPr/>
        </p:nvSpPr>
        <p:spPr>
          <a:xfrm>
            <a:off x="849698" y="2494044"/>
            <a:ext cx="2875974" cy="2263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ysClr val="windowText" lastClr="000000"/>
              </a:solidFill>
            </a:endParaRPr>
          </a:p>
        </p:txBody>
      </p:sp>
      <p:pic>
        <p:nvPicPr>
          <p:cNvPr id="3" name="Picture 2" descr="A picture containing text, vector graphics&#10;&#10;Description automatically generated">
            <a:extLst>
              <a:ext uri="{FF2B5EF4-FFF2-40B4-BE49-F238E27FC236}">
                <a16:creationId xmlns:a16="http://schemas.microsoft.com/office/drawing/2014/main" id="{B0FE9E72-46B2-483E-9452-ECF3672946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5129" y="2371292"/>
            <a:ext cx="2040543" cy="2784253"/>
          </a:xfrm>
          <a:prstGeom prst="rect">
            <a:avLst/>
          </a:prstGeom>
        </p:spPr>
      </p:pic>
      <p:sp>
        <p:nvSpPr>
          <p:cNvPr id="16" name="Rectangle 15">
            <a:extLst>
              <a:ext uri="{FF2B5EF4-FFF2-40B4-BE49-F238E27FC236}">
                <a16:creationId xmlns:a16="http://schemas.microsoft.com/office/drawing/2014/main" id="{C1FF3B89-F42E-4F38-A466-40B564979B81}"/>
              </a:ext>
            </a:extLst>
          </p:cNvPr>
          <p:cNvSpPr/>
          <p:nvPr/>
        </p:nvSpPr>
        <p:spPr>
          <a:xfrm>
            <a:off x="248575" y="5155545"/>
            <a:ext cx="8655728" cy="1405692"/>
          </a:xfrm>
          <a:prstGeom prst="rect">
            <a:avLst/>
          </a:prstGeom>
          <a:solidFill>
            <a:srgbClr val="F59E3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ysClr val="windowText" lastClr="000000"/>
              </a:solidFill>
            </a:endParaRPr>
          </a:p>
        </p:txBody>
      </p:sp>
      <p:sp>
        <p:nvSpPr>
          <p:cNvPr id="21" name="TextBox 20">
            <a:extLst>
              <a:ext uri="{FF2B5EF4-FFF2-40B4-BE49-F238E27FC236}">
                <a16:creationId xmlns:a16="http://schemas.microsoft.com/office/drawing/2014/main" id="{41F97FAC-1C4C-4A37-852B-9EF48AD4FD3C}"/>
              </a:ext>
            </a:extLst>
          </p:cNvPr>
          <p:cNvSpPr txBox="1"/>
          <p:nvPr/>
        </p:nvSpPr>
        <p:spPr>
          <a:xfrm>
            <a:off x="431800" y="5324743"/>
            <a:ext cx="8280400" cy="1077218"/>
          </a:xfrm>
          <a:prstGeom prst="rect">
            <a:avLst/>
          </a:prstGeom>
          <a:noFill/>
        </p:spPr>
        <p:txBody>
          <a:bodyPr wrap="square">
            <a:spAutoFit/>
          </a:bodyPr>
          <a:lstStyle/>
          <a:p>
            <a:pPr algn="l">
              <a:spcAft>
                <a:spcPts val="500"/>
              </a:spcAft>
            </a:pPr>
            <a:r>
              <a:rPr lang="en-GB" sz="1600" dirty="0">
                <a:latin typeface="Open Sans" panose="020B0606030504020204" pitchFamily="34" charset="0"/>
                <a:ea typeface="Open Sans" panose="020B0606030504020204" pitchFamily="34" charset="0"/>
                <a:cs typeface="Open Sans" panose="020B0606030504020204" pitchFamily="34" charset="0"/>
              </a:rPr>
              <a:t>If Aria isn’t ready to have sex with her girlfriend, she could try communicating this to her and suggesting that they try alternative forms of closeness such as kissing, cuddling and massages. Her girlfriend should understand and respect this, as it is never okay to put someone under pressure to have sex. </a:t>
            </a:r>
            <a:endParaRPr lang="en-GB" sz="16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4491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animBg="1"/>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29EF80-125E-4B87-A7AA-6FCCBE172E5A}"/>
              </a:ext>
            </a:extLst>
          </p:cNvPr>
          <p:cNvSpPr/>
          <p:nvPr/>
        </p:nvSpPr>
        <p:spPr>
          <a:xfrm>
            <a:off x="234735" y="2474269"/>
            <a:ext cx="8697912" cy="1875790"/>
          </a:xfrm>
          <a:prstGeom prst="rect">
            <a:avLst/>
          </a:prstGeom>
          <a:solidFill>
            <a:srgbClr val="F59E3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ysClr val="windowText" lastClr="000000"/>
              </a:solidFill>
            </a:endParaRPr>
          </a:p>
        </p:txBody>
      </p:sp>
      <p:sp>
        <p:nvSpPr>
          <p:cNvPr id="4" name="Title 1">
            <a:extLst>
              <a:ext uri="{FF2B5EF4-FFF2-40B4-BE49-F238E27FC236}">
                <a16:creationId xmlns:a16="http://schemas.microsoft.com/office/drawing/2014/main" id="{BEB66C0A-0705-466C-A3A0-7A823F06E565}"/>
              </a:ext>
            </a:extLst>
          </p:cNvPr>
          <p:cNvSpPr txBox="1">
            <a:spLocks/>
          </p:cNvSpPr>
          <p:nvPr/>
        </p:nvSpPr>
        <p:spPr>
          <a:xfrm>
            <a:off x="431801" y="1560846"/>
            <a:ext cx="8280398" cy="830997"/>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500"/>
              </a:spcAft>
            </a:pPr>
            <a:r>
              <a:rPr lang="en-GB" sz="1600" dirty="0">
                <a:effectLst/>
                <a:latin typeface="Open Sans" panose="020B0606030504020204" pitchFamily="34" charset="0"/>
                <a:ea typeface="Open Sans" panose="020B0606030504020204" pitchFamily="34" charset="0"/>
                <a:cs typeface="Open Sans" panose="020B0606030504020204" pitchFamily="34" charset="0"/>
              </a:rPr>
              <a:t>We have explored some of the reasons why people may choose to engage in sexual relationships, however there are many more. </a:t>
            </a:r>
            <a:r>
              <a:rPr lang="en-GB" sz="1600" dirty="0">
                <a:latin typeface="Open Sans" panose="020B0606030504020204" pitchFamily="34" charset="0"/>
                <a:ea typeface="Open Sans" panose="020B0606030504020204" pitchFamily="34" charset="0"/>
                <a:cs typeface="Open Sans" panose="020B0606030504020204" pitchFamily="34" charset="0"/>
              </a:rPr>
              <a:t>Some of the key things to ask ourselves when deciding whether to engage in a sexual relationship are:</a:t>
            </a:r>
            <a:endParaRPr lang="en-GB" sz="1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2917E864-1BAF-4189-BB7F-2DF453CC6E9B}"/>
              </a:ext>
            </a:extLst>
          </p:cNvPr>
          <p:cNvSpPr txBox="1">
            <a:spLocks/>
          </p:cNvSpPr>
          <p:nvPr/>
        </p:nvSpPr>
        <p:spPr>
          <a:xfrm>
            <a:off x="431801" y="2979849"/>
            <a:ext cx="8067129" cy="1205458"/>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a:spcAft>
                <a:spcPts val="500"/>
              </a:spcAft>
              <a:buFont typeface="Arial" panose="020B0604020202020204" pitchFamily="34" charset="0"/>
              <a:buChar char="•"/>
            </a:pPr>
            <a:r>
              <a:rPr lang="en-GB" sz="1600" dirty="0">
                <a:effectLst/>
                <a:latin typeface="Open Sans" panose="020B0606030504020204" pitchFamily="34" charset="0"/>
                <a:ea typeface="Open Sans" panose="020B0606030504020204" pitchFamily="34" charset="0"/>
                <a:cs typeface="Open Sans" panose="020B0606030504020204" pitchFamily="34" charset="0"/>
              </a:rPr>
              <a:t>How do I think </a:t>
            </a:r>
            <a:r>
              <a:rPr lang="en-GB" sz="1600" dirty="0">
                <a:latin typeface="Open Sans" panose="020B0606030504020204" pitchFamily="34" charset="0"/>
                <a:ea typeface="Open Sans" panose="020B0606030504020204" pitchFamily="34" charset="0"/>
                <a:cs typeface="Open Sans" panose="020B0606030504020204" pitchFamily="34" charset="0"/>
              </a:rPr>
              <a:t>I will feel after? </a:t>
            </a:r>
            <a:r>
              <a:rPr lang="en-GB" sz="1600" dirty="0">
                <a:effectLst/>
                <a:latin typeface="Open Sans" panose="020B0606030504020204" pitchFamily="34" charset="0"/>
                <a:ea typeface="Open Sans" panose="020B0606030504020204" pitchFamily="34" charset="0"/>
                <a:cs typeface="Open Sans" panose="020B0606030504020204" pitchFamily="34" charset="0"/>
              </a:rPr>
              <a:t>Is this something that is likel</a:t>
            </a:r>
            <a:r>
              <a:rPr lang="en-GB" sz="1600" dirty="0">
                <a:latin typeface="Open Sans" panose="020B0606030504020204" pitchFamily="34" charset="0"/>
                <a:ea typeface="Open Sans" panose="020B0606030504020204" pitchFamily="34" charset="0"/>
                <a:cs typeface="Open Sans" panose="020B0606030504020204" pitchFamily="34" charset="0"/>
              </a:rPr>
              <a:t>y to make me feel good about myself and have a positive impact on me, or a negative one?</a:t>
            </a:r>
          </a:p>
          <a:p>
            <a:pPr marL="285750" indent="-285750" algn="l">
              <a:spcAft>
                <a:spcPts val="500"/>
              </a:spcAft>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Is everyone involved happy, in agreement and fully consenting? </a:t>
            </a:r>
            <a:r>
              <a:rPr lang="en-GB" sz="1600" b="1" dirty="0">
                <a:latin typeface="Open Sans" panose="020B0606030504020204" pitchFamily="34" charset="0"/>
                <a:ea typeface="Open Sans" panose="020B0606030504020204" pitchFamily="34" charset="0"/>
                <a:cs typeface="Open Sans" panose="020B0606030504020204" pitchFamily="34" charset="0"/>
              </a:rPr>
              <a:t>This is a must!</a:t>
            </a:r>
          </a:p>
          <a:p>
            <a:pPr marL="285750" indent="-285750" algn="l">
              <a:spcAft>
                <a:spcPts val="500"/>
              </a:spcAf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Do I trust the person or people that I'm thinking about doing this with?</a:t>
            </a:r>
            <a:endParaRPr lang="en-GB" sz="1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BBEA928F-123C-4FC0-B570-9D0443538739}"/>
              </a:ext>
            </a:extLst>
          </p:cNvPr>
          <p:cNvSpPr txBox="1"/>
          <p:nvPr/>
        </p:nvSpPr>
        <p:spPr>
          <a:xfrm>
            <a:off x="234735" y="4509899"/>
            <a:ext cx="8697912" cy="2072362"/>
          </a:xfrm>
          <a:prstGeom prst="rect">
            <a:avLst/>
          </a:prstGeom>
          <a:noFill/>
        </p:spPr>
        <p:txBody>
          <a:bodyPr wrap="square">
            <a:spAutoFit/>
          </a:bodyPr>
          <a:lstStyle/>
          <a:p>
            <a:pPr algn="l">
              <a:spcAft>
                <a:spcPts val="1000"/>
              </a:spcAft>
            </a:pPr>
            <a:r>
              <a:rPr lang="en-GB" sz="1600" dirty="0">
                <a:latin typeface="Open Sans" panose="020B0606030504020204" pitchFamily="34" charset="0"/>
                <a:ea typeface="Open Sans" panose="020B0606030504020204" pitchFamily="34" charset="0"/>
                <a:cs typeface="Open Sans" panose="020B0606030504020204" pitchFamily="34" charset="0"/>
              </a:rPr>
              <a:t>Remember that it is </a:t>
            </a:r>
            <a:r>
              <a:rPr lang="en-GB" sz="1600" b="1" dirty="0">
                <a:latin typeface="Open Sans" panose="020B0606030504020204" pitchFamily="34" charset="0"/>
                <a:ea typeface="Open Sans" panose="020B0606030504020204" pitchFamily="34" charset="0"/>
                <a:cs typeface="Open Sans" panose="020B0606030504020204" pitchFamily="34" charset="0"/>
              </a:rPr>
              <a:t>always okay to change our minds</a:t>
            </a:r>
            <a:r>
              <a:rPr lang="en-GB" sz="1600" dirty="0">
                <a:latin typeface="Open Sans" panose="020B0606030504020204" pitchFamily="34" charset="0"/>
                <a:ea typeface="Open Sans" panose="020B0606030504020204" pitchFamily="34" charset="0"/>
                <a:cs typeface="Open Sans" panose="020B0606030504020204" pitchFamily="34" charset="0"/>
              </a:rPr>
              <a:t>; for example, if we start a sexual relationship and decide that it is actually not what we want or we are doing it for the wrong reasons.</a:t>
            </a:r>
          </a:p>
          <a:p>
            <a:pPr algn="l">
              <a:spcAft>
                <a:spcPts val="1000"/>
              </a:spcAft>
            </a:pPr>
            <a:r>
              <a:rPr lang="en-GB" sz="1600" dirty="0">
                <a:latin typeface="Open Sans" panose="020B0606030504020204" pitchFamily="34" charset="0"/>
                <a:ea typeface="Open Sans" panose="020B0606030504020204" pitchFamily="34" charset="0"/>
                <a:cs typeface="Open Sans" panose="020B0606030504020204" pitchFamily="34" charset="0"/>
              </a:rPr>
              <a:t>Although it might be frustrating to be on the receiving end if someone changes their mind about this, we should absolutely respect the decision and avoid making anyone feel guilty or putting pressure on them to do things that they don’t want to.</a:t>
            </a:r>
          </a:p>
          <a:p>
            <a:pPr algn="l">
              <a:spcAft>
                <a:spcPts val="1000"/>
              </a:spcAft>
            </a:pPr>
            <a:r>
              <a:rPr lang="en-GB" sz="16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Consent is key, and sex is never something that anyone should be pressurised into.</a:t>
            </a:r>
          </a:p>
        </p:txBody>
      </p:sp>
      <p:sp>
        <p:nvSpPr>
          <p:cNvPr id="11" name="Title 1">
            <a:extLst>
              <a:ext uri="{FF2B5EF4-FFF2-40B4-BE49-F238E27FC236}">
                <a16:creationId xmlns:a16="http://schemas.microsoft.com/office/drawing/2014/main" id="{D6A33123-70C1-48B0-BF93-A5C85C81F2DF}"/>
              </a:ext>
            </a:extLst>
          </p:cNvPr>
          <p:cNvSpPr txBox="1">
            <a:spLocks/>
          </p:cNvSpPr>
          <p:nvPr/>
        </p:nvSpPr>
        <p:spPr bwMode="auto">
          <a:xfrm>
            <a:off x="849701" y="269874"/>
            <a:ext cx="7444598"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sz="3600" b="1" dirty="0">
                <a:solidFill>
                  <a:srgbClr val="B42518"/>
                </a:solidFill>
                <a:latin typeface="Open Sans"/>
                <a:ea typeface="Open Sans"/>
                <a:cs typeface="Open Sans"/>
                <a:sym typeface="Open Sans"/>
              </a:rPr>
              <a:t>Deciding Whether to Start a Sexual Relationship</a:t>
            </a:r>
            <a:endParaRPr lang="en-GB" altLang="en-US" sz="3600" b="1" dirty="0">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78DC7DB3-18A0-45AC-9FDA-82F9CC5570A9}"/>
              </a:ext>
            </a:extLst>
          </p:cNvPr>
          <p:cNvSpPr txBox="1"/>
          <p:nvPr/>
        </p:nvSpPr>
        <p:spPr>
          <a:xfrm>
            <a:off x="337351" y="2655257"/>
            <a:ext cx="8374848" cy="338554"/>
          </a:xfrm>
          <a:prstGeom prst="rect">
            <a:avLst/>
          </a:prstGeom>
          <a:noFill/>
        </p:spPr>
        <p:txBody>
          <a:bodyPr wrap="square">
            <a:spAutoFit/>
          </a:bodyPr>
          <a:lstStyle/>
          <a:p>
            <a:pPr marL="285750" indent="-285750" algn="l">
              <a:spcAft>
                <a:spcPts val="500"/>
              </a:spcAft>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Is this something that I want to do for me, or is it as a result of peer pressure?</a:t>
            </a:r>
          </a:p>
        </p:txBody>
      </p:sp>
    </p:spTree>
    <p:extLst>
      <p:ext uri="{BB962C8B-B14F-4D97-AF65-F5344CB8AC3E}">
        <p14:creationId xmlns:p14="http://schemas.microsoft.com/office/powerpoint/2010/main" val="95020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5A795F46-47F2-40D4-B785-B586DAABBADB}"/>
              </a:ext>
            </a:extLst>
          </p:cNvPr>
          <p:cNvSpPr/>
          <p:nvPr/>
        </p:nvSpPr>
        <p:spPr>
          <a:xfrm>
            <a:off x="431800" y="1186348"/>
            <a:ext cx="8436992" cy="682269"/>
          </a:xfrm>
          <a:prstGeom prst="roundRect">
            <a:avLst/>
          </a:prstGeom>
          <a:solidFill>
            <a:srgbClr val="F59E3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BEB66C0A-0705-466C-A3A0-7A823F06E565}"/>
              </a:ext>
            </a:extLst>
          </p:cNvPr>
          <p:cNvSpPr txBox="1">
            <a:spLocks/>
          </p:cNvSpPr>
          <p:nvPr/>
        </p:nvSpPr>
        <p:spPr>
          <a:xfrm>
            <a:off x="2213932" y="1342816"/>
            <a:ext cx="4872727" cy="369332"/>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ts val="500"/>
              </a:spcAft>
            </a:pPr>
            <a:r>
              <a:rPr lang="en-GB" sz="1800" b="1" dirty="0">
                <a:latin typeface="Open Sans" panose="020B0606030504020204" pitchFamily="34" charset="0"/>
                <a:ea typeface="Open Sans" panose="020B0606030504020204" pitchFamily="34" charset="0"/>
                <a:cs typeface="Open Sans" panose="020B0606030504020204" pitchFamily="34" charset="0"/>
              </a:rPr>
              <a:t>In the UK, the legal age of consent is 16.</a:t>
            </a:r>
            <a:endParaRPr lang="en-GB" sz="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2917E864-1BAF-4189-BB7F-2DF453CC6E9B}"/>
              </a:ext>
            </a:extLst>
          </p:cNvPr>
          <p:cNvSpPr txBox="1">
            <a:spLocks/>
          </p:cNvSpPr>
          <p:nvPr/>
        </p:nvSpPr>
        <p:spPr>
          <a:xfrm>
            <a:off x="431800" y="2164378"/>
            <a:ext cx="8243888" cy="4056880"/>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200"/>
              </a:lnSpc>
              <a:spcAft>
                <a:spcPts val="1200"/>
              </a:spcAft>
            </a:pPr>
            <a:r>
              <a:rPr lang="en-GB" sz="1800" dirty="0">
                <a:latin typeface="Open Sans" panose="020B0606030504020204" pitchFamily="34" charset="0"/>
                <a:ea typeface="Open Sans" panose="020B0606030504020204" pitchFamily="34" charset="0"/>
                <a:cs typeface="Open Sans" panose="020B0606030504020204" pitchFamily="34" charset="0"/>
              </a:rPr>
              <a:t>This means that, legally, a person under 16 cannot consent to sexual activity because they are seen as not having the capacity to do so. The law applies to everyone, regardless of gender or sexual orientation, in England, Wales, Scotland and Northern Ireland.</a:t>
            </a:r>
          </a:p>
          <a:p>
            <a:pPr algn="l">
              <a:lnSpc>
                <a:spcPts val="2200"/>
              </a:lnSpc>
              <a:spcAft>
                <a:spcPts val="1200"/>
              </a:spcAft>
            </a:pPr>
            <a:r>
              <a:rPr lang="en-GB" sz="1800" dirty="0">
                <a:latin typeface="Open Sans" panose="020B0606030504020204" pitchFamily="34" charset="0"/>
                <a:ea typeface="Open Sans" panose="020B0606030504020204" pitchFamily="34" charset="0"/>
                <a:cs typeface="Open Sans" panose="020B0606030504020204" pitchFamily="34" charset="0"/>
              </a:rPr>
              <a:t>It is important to remember that the law is designed to </a:t>
            </a:r>
            <a:r>
              <a:rPr lang="en-GB" sz="1800" b="1" dirty="0">
                <a:latin typeface="Open Sans" panose="020B0606030504020204" pitchFamily="34" charset="0"/>
                <a:ea typeface="Open Sans" panose="020B0606030504020204" pitchFamily="34" charset="0"/>
                <a:cs typeface="Open Sans" panose="020B0606030504020204" pitchFamily="34" charset="0"/>
              </a:rPr>
              <a:t>protect young people from abuse, harm or being taken advantage of</a:t>
            </a:r>
            <a:r>
              <a:rPr lang="en-GB" sz="1800" dirty="0">
                <a:latin typeface="Open Sans" panose="020B0606030504020204" pitchFamily="34" charset="0"/>
                <a:ea typeface="Open Sans" panose="020B0606030504020204" pitchFamily="34" charset="0"/>
                <a:cs typeface="Open Sans" panose="020B0606030504020204" pitchFamily="34" charset="0"/>
              </a:rPr>
              <a:t>. </a:t>
            </a:r>
            <a:r>
              <a:rPr lang="en-US" sz="1800" dirty="0">
                <a:latin typeface="Open Sans" panose="020B0606030504020204" pitchFamily="34" charset="0"/>
                <a:ea typeface="Open Sans" panose="020B0606030504020204" pitchFamily="34" charset="0"/>
                <a:cs typeface="Open Sans" panose="020B0606030504020204" pitchFamily="34" charset="0"/>
              </a:rPr>
              <a:t>If someone is under the age of 16 and decides to have sex anyway, it is still vital that them and their partner(s) consent to sex in every other capacity.</a:t>
            </a:r>
          </a:p>
          <a:p>
            <a:pPr algn="l">
              <a:lnSpc>
                <a:spcPts val="2200"/>
              </a:lnSpc>
              <a:spcAft>
                <a:spcPts val="1200"/>
              </a:spcAft>
            </a:pPr>
            <a:r>
              <a:rPr lang="en-GB" sz="1800" dirty="0">
                <a:latin typeface="Open Sans" panose="020B0606030504020204" pitchFamily="34" charset="0"/>
                <a:ea typeface="Open Sans" panose="020B0606030504020204" pitchFamily="34" charset="0"/>
                <a:cs typeface="Open Sans" panose="020B0606030504020204" pitchFamily="34" charset="0"/>
              </a:rPr>
              <a:t>In the eyes of the law, someone under the age of 13 is not seen as old enough to consent to sex. Any sexual activity with someone under 13 is illegal and viewed as rape, sexual abuse or assault. If you are under the age of 13 and thinking of having sex, it is a good idea to talk to someone you trust first about this.</a:t>
            </a:r>
            <a:endParaRPr lang="en-GB" sz="18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1">
            <a:extLst>
              <a:ext uri="{FF2B5EF4-FFF2-40B4-BE49-F238E27FC236}">
                <a16:creationId xmlns:a16="http://schemas.microsoft.com/office/drawing/2014/main" id="{D6A33123-70C1-48B0-BF93-A5C85C81F2DF}"/>
              </a:ext>
            </a:extLst>
          </p:cNvPr>
          <p:cNvSpPr txBox="1">
            <a:spLocks/>
          </p:cNvSpPr>
          <p:nvPr/>
        </p:nvSpPr>
        <p:spPr bwMode="auto">
          <a:xfrm>
            <a:off x="0" y="269874"/>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altLang="en-US" sz="3600" b="1" dirty="0">
                <a:solidFill>
                  <a:srgbClr val="B42518"/>
                </a:solidFill>
                <a:latin typeface="Open Sans"/>
                <a:ea typeface="Open Sans"/>
                <a:cs typeface="Open Sans"/>
                <a:sym typeface="Open Sans"/>
              </a:rPr>
              <a:t>Age of Consent</a:t>
            </a:r>
            <a:endParaRPr lang="en-GB" altLang="en-US" sz="3600" b="1" dirty="0">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9756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450850"/>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600" b="1" dirty="0">
                <a:solidFill>
                  <a:srgbClr val="B42518"/>
                </a:solidFill>
                <a:latin typeface="Open Sans"/>
                <a:ea typeface="Open Sans"/>
                <a:cs typeface="Open Sans"/>
                <a:sym typeface="Open Sans"/>
              </a:rPr>
              <a:t>Healthy Sexual Relationships</a:t>
            </a:r>
            <a:r>
              <a:rPr lang="en-GB" sz="1100" dirty="0"/>
              <a:t/>
            </a:r>
            <a:br>
              <a:rPr lang="en-GB" sz="1100" dirty="0"/>
            </a:br>
            <a:endParaRPr lang="en-GB" altLang="en-US" sz="3600" b="1" dirty="0">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66DC21A9-5088-4925-BDB5-D86B9EDA9F19}"/>
              </a:ext>
            </a:extLst>
          </p:cNvPr>
          <p:cNvSpPr txBox="1">
            <a:spLocks/>
          </p:cNvSpPr>
          <p:nvPr/>
        </p:nvSpPr>
        <p:spPr>
          <a:xfrm>
            <a:off x="4847709" y="2268117"/>
            <a:ext cx="3597662" cy="3056606"/>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2200"/>
              </a:lnSpc>
              <a:spcAft>
                <a:spcPts val="600"/>
              </a:spcAft>
              <a:defRPr/>
            </a:pPr>
            <a:r>
              <a:rPr lang="en-GB" sz="1800" dirty="0">
                <a:effectLst/>
                <a:latin typeface="Open Sans" panose="020B0606030504020204" pitchFamily="34" charset="0"/>
                <a:ea typeface="Calibri" panose="020F0502020204030204" pitchFamily="34" charset="0"/>
              </a:rPr>
              <a:t>It is important to consider how we might go about maintaining </a:t>
            </a:r>
            <a:r>
              <a:rPr lang="en-GB" sz="1800" b="1" dirty="0">
                <a:effectLst/>
                <a:latin typeface="Open Sans" panose="020B0606030504020204" pitchFamily="34" charset="0"/>
                <a:ea typeface="Calibri" panose="020F0502020204030204" pitchFamily="34" charset="0"/>
              </a:rPr>
              <a:t>healthy</a:t>
            </a:r>
            <a:r>
              <a:rPr lang="en-GB" sz="1800" dirty="0">
                <a:effectLst/>
                <a:latin typeface="Open Sans" panose="020B0606030504020204" pitchFamily="34" charset="0"/>
                <a:ea typeface="Calibri" panose="020F0502020204030204" pitchFamily="34" charset="0"/>
              </a:rPr>
              <a:t> sexual relationships.</a:t>
            </a:r>
          </a:p>
          <a:p>
            <a:pPr algn="l" fontAlgn="auto">
              <a:lnSpc>
                <a:spcPts val="2200"/>
              </a:lnSpc>
              <a:spcAft>
                <a:spcPts val="600"/>
              </a:spcAft>
              <a:defRPr/>
            </a:pPr>
            <a:endParaRPr lang="en-GB" sz="1800" dirty="0">
              <a:effectLst/>
              <a:latin typeface="Open Sans" panose="020B0606030504020204" pitchFamily="34" charset="0"/>
              <a:ea typeface="Calibri" panose="020F0502020204030204" pitchFamily="34" charset="0"/>
            </a:endParaRPr>
          </a:p>
          <a:p>
            <a:pPr algn="l" fontAlgn="auto">
              <a:lnSpc>
                <a:spcPts val="2200"/>
              </a:lnSpc>
              <a:spcAft>
                <a:spcPts val="600"/>
              </a:spcAft>
              <a:defRPr/>
            </a:pPr>
            <a:r>
              <a:rPr lang="en-GB" sz="1800" dirty="0">
                <a:effectLst/>
                <a:latin typeface="Open Sans" panose="020B0606030504020204" pitchFamily="34" charset="0"/>
                <a:ea typeface="Calibri" panose="020F0502020204030204" pitchFamily="34" charset="0"/>
              </a:rPr>
              <a:t>Whether we are engaging in sex alongside another kind of relationship or having a relationship that is only sexual, it is still important that it is done in a healthy way. </a:t>
            </a:r>
          </a:p>
        </p:txBody>
      </p:sp>
      <p:pic>
        <p:nvPicPr>
          <p:cNvPr id="12" name="Picture 11" descr="Logo&#10;&#10;Description automatically generated">
            <a:extLst>
              <a:ext uri="{FF2B5EF4-FFF2-40B4-BE49-F238E27FC236}">
                <a16:creationId xmlns:a16="http://schemas.microsoft.com/office/drawing/2014/main" id="{5CEBF7F2-5EFF-4CBC-AE2D-0B8765BBA6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630" y="1997076"/>
            <a:ext cx="3597663" cy="3598689"/>
          </a:xfrm>
          <a:prstGeom prst="rect">
            <a:avLst/>
          </a:prstGeom>
        </p:spPr>
      </p:pic>
    </p:spTree>
    <p:extLst>
      <p:ext uri="{BB962C8B-B14F-4D97-AF65-F5344CB8AC3E}">
        <p14:creationId xmlns:p14="http://schemas.microsoft.com/office/powerpoint/2010/main" val="374621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31703ABB-9ECD-4511-8BDB-46D194D5FAA2}"/>
              </a:ext>
            </a:extLst>
          </p:cNvPr>
          <p:cNvSpPr/>
          <p:nvPr/>
        </p:nvSpPr>
        <p:spPr>
          <a:xfrm>
            <a:off x="353504" y="5595765"/>
            <a:ext cx="4583613" cy="682269"/>
          </a:xfrm>
          <a:prstGeom prst="roundRect">
            <a:avLst/>
          </a:prstGeom>
          <a:solidFill>
            <a:srgbClr val="F59E3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0" name="Title 1"/>
          <p:cNvSpPr>
            <a:spLocks noGrp="1"/>
          </p:cNvSpPr>
          <p:nvPr>
            <p:ph type="ctrTitle" idx="4294967295"/>
          </p:nvPr>
        </p:nvSpPr>
        <p:spPr bwMode="auto">
          <a:xfrm>
            <a:off x="0" y="409575"/>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600" b="1" dirty="0">
                <a:solidFill>
                  <a:srgbClr val="B42518"/>
                </a:solidFill>
                <a:latin typeface="Open Sans"/>
                <a:ea typeface="Open Sans"/>
                <a:cs typeface="Open Sans"/>
                <a:sym typeface="Open Sans"/>
              </a:rPr>
              <a:t>Healthy Sexual Relationships</a:t>
            </a:r>
            <a:r>
              <a:rPr lang="en-GB" sz="1100" dirty="0"/>
              <a:t/>
            </a:r>
            <a:br>
              <a:rPr lang="en-GB" sz="1100" dirty="0"/>
            </a:br>
            <a:endParaRPr lang="en-GB" altLang="en-US" sz="3600" b="1" dirty="0">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66DC21A9-5088-4925-BDB5-D86B9EDA9F19}"/>
              </a:ext>
            </a:extLst>
          </p:cNvPr>
          <p:cNvSpPr txBox="1">
            <a:spLocks/>
          </p:cNvSpPr>
          <p:nvPr/>
        </p:nvSpPr>
        <p:spPr>
          <a:xfrm>
            <a:off x="424735" y="1997076"/>
            <a:ext cx="4147265" cy="3082254"/>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2200"/>
              </a:lnSpc>
              <a:spcAft>
                <a:spcPts val="600"/>
              </a:spcAft>
              <a:defRPr/>
            </a:pPr>
            <a:r>
              <a:rPr lang="en-GB" sz="1800" dirty="0">
                <a:effectLst/>
                <a:latin typeface="Open Sans" panose="020B0606030504020204" pitchFamily="34" charset="0"/>
                <a:ea typeface="Calibri" panose="020F0502020204030204" pitchFamily="34" charset="0"/>
              </a:rPr>
              <a:t>Five key features that are especially important in maintaining healthy sexual relationships are:</a:t>
            </a:r>
          </a:p>
          <a:p>
            <a:pPr algn="l" fontAlgn="auto">
              <a:lnSpc>
                <a:spcPts val="2200"/>
              </a:lnSpc>
              <a:spcAft>
                <a:spcPts val="600"/>
              </a:spcAft>
              <a:defRPr/>
            </a:pPr>
            <a:endParaRPr lang="en-GB" sz="1800" dirty="0">
              <a:effectLst/>
              <a:latin typeface="Open Sans" panose="020B0606030504020204" pitchFamily="34" charset="0"/>
              <a:ea typeface="Calibri" panose="020F0502020204030204" pitchFamily="34" charset="0"/>
            </a:endParaRPr>
          </a:p>
          <a:p>
            <a:pPr marL="285750" indent="-285750" algn="l" fontAlgn="auto">
              <a:lnSpc>
                <a:spcPts val="2200"/>
              </a:lnSpc>
              <a:spcAft>
                <a:spcPts val="600"/>
              </a:spcAft>
              <a:buFont typeface="Arial" panose="020B0604020202020204" pitchFamily="34" charset="0"/>
              <a:buChar char="•"/>
              <a:defRPr/>
            </a:pPr>
            <a:r>
              <a:rPr lang="en-GB" sz="1800" b="1" dirty="0">
                <a:latin typeface="Open Sans" panose="020B0606030504020204" pitchFamily="34" charset="0"/>
                <a:ea typeface="Calibri" panose="020F0502020204030204" pitchFamily="34" charset="0"/>
              </a:rPr>
              <a:t>Open communication</a:t>
            </a:r>
          </a:p>
          <a:p>
            <a:pPr marL="285750" indent="-285750" algn="l" fontAlgn="auto">
              <a:lnSpc>
                <a:spcPts val="2200"/>
              </a:lnSpc>
              <a:spcAft>
                <a:spcPts val="600"/>
              </a:spcAft>
              <a:buFont typeface="Arial" panose="020B0604020202020204" pitchFamily="34" charset="0"/>
              <a:buChar char="•"/>
              <a:defRPr/>
            </a:pPr>
            <a:r>
              <a:rPr lang="en-GB" sz="1800" b="1" dirty="0">
                <a:effectLst/>
                <a:latin typeface="Open Sans" panose="020B0606030504020204" pitchFamily="34" charset="0"/>
                <a:ea typeface="Calibri" panose="020F0502020204030204" pitchFamily="34" charset="0"/>
              </a:rPr>
              <a:t>Consent</a:t>
            </a:r>
          </a:p>
          <a:p>
            <a:pPr marL="285750" indent="-285750" algn="l" fontAlgn="auto">
              <a:lnSpc>
                <a:spcPts val="2200"/>
              </a:lnSpc>
              <a:spcAft>
                <a:spcPts val="600"/>
              </a:spcAft>
              <a:buFont typeface="Arial" panose="020B0604020202020204" pitchFamily="34" charset="0"/>
              <a:buChar char="•"/>
              <a:defRPr/>
            </a:pPr>
            <a:r>
              <a:rPr lang="en-GB" sz="1800" b="1" dirty="0">
                <a:latin typeface="Open Sans" panose="020B0606030504020204" pitchFamily="34" charset="0"/>
                <a:ea typeface="Calibri" panose="020F0502020204030204" pitchFamily="34" charset="0"/>
              </a:rPr>
              <a:t>Respect</a:t>
            </a:r>
          </a:p>
          <a:p>
            <a:pPr marL="285750" indent="-285750" algn="l" fontAlgn="auto">
              <a:lnSpc>
                <a:spcPts val="2200"/>
              </a:lnSpc>
              <a:spcAft>
                <a:spcPts val="600"/>
              </a:spcAft>
              <a:buFont typeface="Arial" panose="020B0604020202020204" pitchFamily="34" charset="0"/>
              <a:buChar char="•"/>
              <a:defRPr/>
            </a:pPr>
            <a:r>
              <a:rPr lang="en-GB" sz="1800" b="1" dirty="0">
                <a:latin typeface="Open Sans" panose="020B0606030504020204" pitchFamily="34" charset="0"/>
                <a:ea typeface="Calibri" panose="020F0502020204030204" pitchFamily="34" charset="0"/>
              </a:rPr>
              <a:t>Trust</a:t>
            </a:r>
          </a:p>
          <a:p>
            <a:pPr marL="285750" indent="-285750" algn="l" fontAlgn="auto">
              <a:lnSpc>
                <a:spcPts val="2200"/>
              </a:lnSpc>
              <a:spcAft>
                <a:spcPts val="600"/>
              </a:spcAft>
              <a:buFont typeface="Arial" panose="020B0604020202020204" pitchFamily="34" charset="0"/>
              <a:buChar char="•"/>
              <a:defRPr/>
            </a:pPr>
            <a:r>
              <a:rPr lang="en-GB" sz="1800" b="1" dirty="0">
                <a:effectLst/>
                <a:latin typeface="Open Sans" panose="020B0606030504020204" pitchFamily="34" charset="0"/>
                <a:ea typeface="Calibri" panose="020F0502020204030204" pitchFamily="34" charset="0"/>
              </a:rPr>
              <a:t>Kindness</a:t>
            </a:r>
          </a:p>
        </p:txBody>
      </p:sp>
      <p:sp>
        <p:nvSpPr>
          <p:cNvPr id="8" name="Title 1">
            <a:extLst>
              <a:ext uri="{FF2B5EF4-FFF2-40B4-BE49-F238E27FC236}">
                <a16:creationId xmlns:a16="http://schemas.microsoft.com/office/drawing/2014/main" id="{E457B90B-332C-49AF-869D-3E6432A0AB74}"/>
              </a:ext>
            </a:extLst>
          </p:cNvPr>
          <p:cNvSpPr txBox="1">
            <a:spLocks/>
          </p:cNvSpPr>
          <p:nvPr/>
        </p:nvSpPr>
        <p:spPr>
          <a:xfrm>
            <a:off x="609220" y="5755118"/>
            <a:ext cx="4084687" cy="363561"/>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2200"/>
              </a:lnSpc>
              <a:spcAft>
                <a:spcPts val="600"/>
              </a:spcAft>
              <a:defRPr/>
            </a:pPr>
            <a:r>
              <a:rPr lang="en-GB" sz="1800" dirty="0">
                <a:latin typeface="Open Sans" panose="020B0606030504020204" pitchFamily="34" charset="0"/>
                <a:ea typeface="Calibri" panose="020F0502020204030204" pitchFamily="34" charset="0"/>
              </a:rPr>
              <a:t>But how might these look in practice?</a:t>
            </a:r>
            <a:endParaRPr lang="en-GB" sz="1800" dirty="0">
              <a:effectLst/>
              <a:latin typeface="Open Sans" panose="020B0606030504020204" pitchFamily="34" charset="0"/>
              <a:ea typeface="Calibri" panose="020F0502020204030204" pitchFamily="34" charset="0"/>
            </a:endParaRPr>
          </a:p>
        </p:txBody>
      </p:sp>
      <p:pic>
        <p:nvPicPr>
          <p:cNvPr id="12" name="Picture 11" descr="Logo&#10;&#10;Description automatically generated">
            <a:extLst>
              <a:ext uri="{FF2B5EF4-FFF2-40B4-BE49-F238E27FC236}">
                <a16:creationId xmlns:a16="http://schemas.microsoft.com/office/drawing/2014/main" id="{C05A0040-6EBA-4F99-A0DA-B53F6AEA07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7117" y="1997076"/>
            <a:ext cx="3597663" cy="3598689"/>
          </a:xfrm>
          <a:prstGeom prst="rect">
            <a:avLst/>
          </a:prstGeom>
        </p:spPr>
      </p:pic>
    </p:spTree>
    <p:extLst>
      <p:ext uri="{BB962C8B-B14F-4D97-AF65-F5344CB8AC3E}">
        <p14:creationId xmlns:p14="http://schemas.microsoft.com/office/powerpoint/2010/main" val="94082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8000"/>
            <a:lum/>
          </a:blip>
          <a:srcRect/>
          <a:stretch>
            <a:fillRect/>
          </a:stretch>
        </a:blip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D8D05BE5-569C-4154-A78C-8D4BBE828158}"/>
              </a:ext>
            </a:extLst>
          </p:cNvPr>
          <p:cNvSpPr/>
          <p:nvPr/>
        </p:nvSpPr>
        <p:spPr>
          <a:xfrm>
            <a:off x="3325577" y="1529641"/>
            <a:ext cx="2493614" cy="771068"/>
          </a:xfrm>
          <a:prstGeom prst="roundRect">
            <a:avLst/>
          </a:prstGeom>
          <a:solidFill>
            <a:srgbClr val="F59E3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0" name="Title 1"/>
          <p:cNvSpPr>
            <a:spLocks noGrp="1"/>
          </p:cNvSpPr>
          <p:nvPr>
            <p:ph type="ctrTitle" idx="4294967295"/>
          </p:nvPr>
        </p:nvSpPr>
        <p:spPr bwMode="auto">
          <a:xfrm>
            <a:off x="0" y="409575"/>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600" b="1" dirty="0">
                <a:solidFill>
                  <a:srgbClr val="B42518"/>
                </a:solidFill>
                <a:latin typeface="Open Sans"/>
                <a:ea typeface="Open Sans"/>
                <a:cs typeface="Open Sans"/>
                <a:sym typeface="Open Sans"/>
              </a:rPr>
              <a:t>Healthy Sexual Relationships</a:t>
            </a:r>
            <a:r>
              <a:rPr lang="en-GB" sz="1100" dirty="0"/>
              <a:t/>
            </a:r>
            <a:br>
              <a:rPr lang="en-GB" sz="1100" dirty="0"/>
            </a:br>
            <a:endParaRPr lang="en-GB" altLang="en-US" sz="3600" b="1" dirty="0">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66DC21A9-5088-4925-BDB5-D86B9EDA9F19}"/>
              </a:ext>
            </a:extLst>
          </p:cNvPr>
          <p:cNvSpPr txBox="1">
            <a:spLocks/>
          </p:cNvSpPr>
          <p:nvPr/>
        </p:nvSpPr>
        <p:spPr>
          <a:xfrm>
            <a:off x="431800" y="3916651"/>
            <a:ext cx="8243888" cy="2569293"/>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2200"/>
              </a:lnSpc>
              <a:spcAft>
                <a:spcPts val="600"/>
              </a:spcAft>
              <a:defRPr/>
            </a:pPr>
            <a:r>
              <a:rPr lang="en-GB" sz="1800" dirty="0">
                <a:latin typeface="Open Sans" panose="020B0606030504020204" pitchFamily="34" charset="0"/>
                <a:ea typeface="Calibri" panose="020F0502020204030204" pitchFamily="34" charset="0"/>
              </a:rPr>
              <a:t>Focusing on one of the five features, consider how this might look in practice. You might find it useful to think about the following questions to help you:</a:t>
            </a:r>
          </a:p>
          <a:p>
            <a:pPr marL="285750" indent="-285750" algn="l" fontAlgn="auto">
              <a:lnSpc>
                <a:spcPts val="2200"/>
              </a:lnSpc>
              <a:spcAft>
                <a:spcPts val="600"/>
              </a:spcAft>
              <a:buFont typeface="Arial" panose="020B0604020202020204" pitchFamily="34" charset="0"/>
              <a:buChar char="•"/>
              <a:defRPr/>
            </a:pPr>
            <a:r>
              <a:rPr lang="en-GB" sz="1800" dirty="0">
                <a:latin typeface="Open Sans" panose="020B0606030504020204" pitchFamily="34" charset="0"/>
                <a:ea typeface="Calibri" panose="020F0502020204030204" pitchFamily="34" charset="0"/>
              </a:rPr>
              <a:t>What are some specific examples of how this feature might look in a relationship?</a:t>
            </a:r>
          </a:p>
          <a:p>
            <a:pPr marL="285750" indent="-285750" algn="l" fontAlgn="auto">
              <a:lnSpc>
                <a:spcPts val="2200"/>
              </a:lnSpc>
              <a:spcAft>
                <a:spcPts val="600"/>
              </a:spcAft>
              <a:buFont typeface="Arial" panose="020B0604020202020204" pitchFamily="34" charset="0"/>
              <a:buChar char="•"/>
              <a:defRPr/>
            </a:pPr>
            <a:r>
              <a:rPr lang="en-GB" sz="1800" dirty="0">
                <a:latin typeface="Open Sans" panose="020B0606030504020204" pitchFamily="34" charset="0"/>
                <a:ea typeface="Calibri" panose="020F0502020204030204" pitchFamily="34" charset="0"/>
              </a:rPr>
              <a:t>Can you think of any scenarios where this feature might be particularly important? How might they play out in a healthy relationship? </a:t>
            </a:r>
          </a:p>
          <a:p>
            <a:pPr marL="285750" indent="-285750" algn="l" fontAlgn="auto">
              <a:lnSpc>
                <a:spcPts val="2200"/>
              </a:lnSpc>
              <a:spcAft>
                <a:spcPts val="600"/>
              </a:spcAft>
              <a:buFont typeface="Arial" panose="020B0604020202020204" pitchFamily="34" charset="0"/>
              <a:buChar char="•"/>
              <a:defRPr/>
            </a:pPr>
            <a:r>
              <a:rPr lang="en-GB" sz="1800" dirty="0">
                <a:latin typeface="Open Sans" panose="020B0606030504020204" pitchFamily="34" charset="0"/>
                <a:ea typeface="Calibri" panose="020F0502020204030204" pitchFamily="34" charset="0"/>
              </a:rPr>
              <a:t>Are there any particular phrases that could be used to communicate this feature within a relationship?</a:t>
            </a:r>
          </a:p>
        </p:txBody>
      </p:sp>
      <p:sp>
        <p:nvSpPr>
          <p:cNvPr id="2" name="Rectangle: Rounded Corners 1">
            <a:extLst>
              <a:ext uri="{FF2B5EF4-FFF2-40B4-BE49-F238E27FC236}">
                <a16:creationId xmlns:a16="http://schemas.microsoft.com/office/drawing/2014/main" id="{EEFA894F-4D84-438C-ACF8-8391C4B1ABAC}"/>
              </a:ext>
            </a:extLst>
          </p:cNvPr>
          <p:cNvSpPr/>
          <p:nvPr/>
        </p:nvSpPr>
        <p:spPr>
          <a:xfrm>
            <a:off x="431800" y="1529508"/>
            <a:ext cx="2493614" cy="771068"/>
          </a:xfrm>
          <a:prstGeom prst="roundRect">
            <a:avLst/>
          </a:prstGeom>
          <a:solidFill>
            <a:srgbClr val="F59E3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21B9E2D1-769B-4B76-9D6C-7D60A190DE97}"/>
              </a:ext>
            </a:extLst>
          </p:cNvPr>
          <p:cNvSpPr/>
          <p:nvPr/>
        </p:nvSpPr>
        <p:spPr>
          <a:xfrm>
            <a:off x="6219355" y="1529508"/>
            <a:ext cx="2492845" cy="771068"/>
          </a:xfrm>
          <a:prstGeom prst="roundRect">
            <a:avLst/>
          </a:prstGeom>
          <a:solidFill>
            <a:srgbClr val="F59E3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0F9B7D36-04B2-4B2B-8630-949E7BEDA03E}"/>
              </a:ext>
            </a:extLst>
          </p:cNvPr>
          <p:cNvSpPr txBox="1"/>
          <p:nvPr/>
        </p:nvSpPr>
        <p:spPr>
          <a:xfrm>
            <a:off x="6954761" y="1730376"/>
            <a:ext cx="1256190" cy="369332"/>
          </a:xfrm>
          <a:prstGeom prst="rect">
            <a:avLst/>
          </a:prstGeom>
          <a:noFill/>
        </p:spPr>
        <p:txBody>
          <a:bodyPr wrap="square">
            <a:spAutoFit/>
          </a:bodyPr>
          <a:lstStyle/>
          <a:p>
            <a:pPr algn="ctr"/>
            <a:r>
              <a:rPr lang="en-GB" b="1" dirty="0">
                <a:solidFill>
                  <a:sysClr val="windowText" lastClr="000000"/>
                </a:solidFill>
              </a:rPr>
              <a:t>Respect</a:t>
            </a:r>
          </a:p>
        </p:txBody>
      </p:sp>
      <p:sp>
        <p:nvSpPr>
          <p:cNvPr id="17" name="TextBox 16">
            <a:extLst>
              <a:ext uri="{FF2B5EF4-FFF2-40B4-BE49-F238E27FC236}">
                <a16:creationId xmlns:a16="http://schemas.microsoft.com/office/drawing/2014/main" id="{27DC441D-CD48-4537-830F-37D23D13E353}"/>
              </a:ext>
            </a:extLst>
          </p:cNvPr>
          <p:cNvSpPr txBox="1"/>
          <p:nvPr/>
        </p:nvSpPr>
        <p:spPr>
          <a:xfrm>
            <a:off x="4063753" y="1730376"/>
            <a:ext cx="1016493" cy="369332"/>
          </a:xfrm>
          <a:prstGeom prst="rect">
            <a:avLst/>
          </a:prstGeom>
          <a:noFill/>
        </p:spPr>
        <p:txBody>
          <a:bodyPr wrap="square">
            <a:spAutoFit/>
          </a:bodyPr>
          <a:lstStyle/>
          <a:p>
            <a:pPr algn="ctr"/>
            <a:r>
              <a:rPr lang="en-GB" b="1" dirty="0">
                <a:solidFill>
                  <a:sysClr val="windowText" lastClr="000000"/>
                </a:solidFill>
              </a:rPr>
              <a:t>Consent</a:t>
            </a:r>
          </a:p>
        </p:txBody>
      </p:sp>
      <p:sp>
        <p:nvSpPr>
          <p:cNvPr id="18" name="TextBox 17">
            <a:extLst>
              <a:ext uri="{FF2B5EF4-FFF2-40B4-BE49-F238E27FC236}">
                <a16:creationId xmlns:a16="http://schemas.microsoft.com/office/drawing/2014/main" id="{AB94975C-8A39-46E5-97D5-7E751A6E2BBA}"/>
              </a:ext>
            </a:extLst>
          </p:cNvPr>
          <p:cNvSpPr txBox="1"/>
          <p:nvPr/>
        </p:nvSpPr>
        <p:spPr>
          <a:xfrm>
            <a:off x="431800" y="1730376"/>
            <a:ext cx="2493613" cy="369332"/>
          </a:xfrm>
          <a:prstGeom prst="rect">
            <a:avLst/>
          </a:prstGeom>
          <a:noFill/>
        </p:spPr>
        <p:txBody>
          <a:bodyPr wrap="square">
            <a:spAutoFit/>
          </a:bodyPr>
          <a:lstStyle/>
          <a:p>
            <a:pPr algn="ctr"/>
            <a:r>
              <a:rPr lang="en-GB" b="1" dirty="0">
                <a:solidFill>
                  <a:sysClr val="windowText" lastClr="000000"/>
                </a:solidFill>
              </a:rPr>
              <a:t>Open Communication</a:t>
            </a:r>
          </a:p>
        </p:txBody>
      </p:sp>
      <p:sp>
        <p:nvSpPr>
          <p:cNvPr id="20" name="Rectangle: Rounded Corners 19">
            <a:extLst>
              <a:ext uri="{FF2B5EF4-FFF2-40B4-BE49-F238E27FC236}">
                <a16:creationId xmlns:a16="http://schemas.microsoft.com/office/drawing/2014/main" id="{DE536172-94C4-412D-AE0A-4386919603F7}"/>
              </a:ext>
            </a:extLst>
          </p:cNvPr>
          <p:cNvSpPr/>
          <p:nvPr/>
        </p:nvSpPr>
        <p:spPr>
          <a:xfrm>
            <a:off x="1906973" y="2646440"/>
            <a:ext cx="2493614" cy="771068"/>
          </a:xfrm>
          <a:prstGeom prst="roundRect">
            <a:avLst/>
          </a:prstGeom>
          <a:solidFill>
            <a:srgbClr val="F59E3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824CA95C-72B1-44E8-8067-4ECE828D1FF4}"/>
              </a:ext>
            </a:extLst>
          </p:cNvPr>
          <p:cNvSpPr/>
          <p:nvPr/>
        </p:nvSpPr>
        <p:spPr>
          <a:xfrm>
            <a:off x="4800750" y="2646573"/>
            <a:ext cx="2493614" cy="771068"/>
          </a:xfrm>
          <a:prstGeom prst="roundRect">
            <a:avLst/>
          </a:prstGeom>
          <a:solidFill>
            <a:srgbClr val="F59E3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F32B489F-BCAE-43C9-ACB2-7754298F3E9A}"/>
              </a:ext>
            </a:extLst>
          </p:cNvPr>
          <p:cNvSpPr txBox="1"/>
          <p:nvPr/>
        </p:nvSpPr>
        <p:spPr>
          <a:xfrm>
            <a:off x="1906973" y="2847308"/>
            <a:ext cx="2493614" cy="369332"/>
          </a:xfrm>
          <a:prstGeom prst="rect">
            <a:avLst/>
          </a:prstGeom>
          <a:noFill/>
        </p:spPr>
        <p:txBody>
          <a:bodyPr wrap="square">
            <a:spAutoFit/>
          </a:bodyPr>
          <a:lstStyle/>
          <a:p>
            <a:pPr algn="ctr"/>
            <a:r>
              <a:rPr lang="en-GB" b="1" dirty="0">
                <a:solidFill>
                  <a:sysClr val="windowText" lastClr="000000"/>
                </a:solidFill>
              </a:rPr>
              <a:t>Trust</a:t>
            </a:r>
          </a:p>
        </p:txBody>
      </p:sp>
      <p:sp>
        <p:nvSpPr>
          <p:cNvPr id="25" name="TextBox 24">
            <a:extLst>
              <a:ext uri="{FF2B5EF4-FFF2-40B4-BE49-F238E27FC236}">
                <a16:creationId xmlns:a16="http://schemas.microsoft.com/office/drawing/2014/main" id="{58B90135-3ABF-4AFF-AB15-55CF0556932F}"/>
              </a:ext>
            </a:extLst>
          </p:cNvPr>
          <p:cNvSpPr txBox="1"/>
          <p:nvPr/>
        </p:nvSpPr>
        <p:spPr>
          <a:xfrm>
            <a:off x="4790566" y="2847308"/>
            <a:ext cx="2503798" cy="369332"/>
          </a:xfrm>
          <a:prstGeom prst="rect">
            <a:avLst/>
          </a:prstGeom>
          <a:noFill/>
        </p:spPr>
        <p:txBody>
          <a:bodyPr wrap="square">
            <a:spAutoFit/>
          </a:bodyPr>
          <a:lstStyle/>
          <a:p>
            <a:pPr algn="ctr"/>
            <a:r>
              <a:rPr lang="en-GB" b="1" dirty="0">
                <a:solidFill>
                  <a:sysClr val="windowText" lastClr="000000"/>
                </a:solidFill>
              </a:rPr>
              <a:t>Kindness</a:t>
            </a:r>
          </a:p>
        </p:txBody>
      </p:sp>
    </p:spTree>
    <p:extLst>
      <p:ext uri="{BB962C8B-B14F-4D97-AF65-F5344CB8AC3E}">
        <p14:creationId xmlns:p14="http://schemas.microsoft.com/office/powerpoint/2010/main" val="398416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265113"/>
            <a:ext cx="9144000" cy="620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0"/>
              </a:spcAft>
              <a:buClr>
                <a:srgbClr val="1D4D47"/>
              </a:buClr>
              <a:buSzPts val="3600"/>
            </a:pPr>
            <a:r>
              <a:rPr lang="en-US" sz="3600" b="1" dirty="0">
                <a:solidFill>
                  <a:srgbClr val="B42518"/>
                </a:solidFill>
                <a:latin typeface="Open Sans"/>
                <a:ea typeface="Open Sans"/>
                <a:cs typeface="Open Sans"/>
                <a:sym typeface="Open Sans"/>
              </a:rPr>
              <a:t>Unhealthy and Abusive Sexual Relationships</a:t>
            </a:r>
            <a:r>
              <a:rPr lang="en-US" sz="1100" dirty="0"/>
              <a:t/>
            </a:r>
            <a:br>
              <a:rPr lang="en-US" sz="1100" dirty="0"/>
            </a:br>
            <a:r>
              <a:rPr lang="en-GB" sz="3600" dirty="0">
                <a:solidFill>
                  <a:srgbClr val="B42518"/>
                </a:solidFill>
              </a:rPr>
              <a:t/>
            </a:r>
            <a:br>
              <a:rPr lang="en-GB" sz="3600" dirty="0">
                <a:solidFill>
                  <a:srgbClr val="B42518"/>
                </a:solidFill>
              </a:rPr>
            </a:br>
            <a:r>
              <a:rPr lang="en-GB" sz="800" dirty="0"/>
              <a:t/>
            </a:r>
            <a:br>
              <a:rPr lang="en-GB" sz="800" dirty="0"/>
            </a:br>
            <a:r>
              <a:rPr lang="en-GB" sz="800" dirty="0"/>
              <a:t/>
            </a:r>
            <a:br>
              <a:rPr lang="en-GB" sz="800" dirty="0"/>
            </a:br>
            <a:r>
              <a:rPr lang="en-GB" sz="800" dirty="0"/>
              <a:t/>
            </a:r>
            <a:br>
              <a:rPr lang="en-GB" sz="800" dirty="0"/>
            </a:br>
            <a:r>
              <a:rPr lang="en-GB" sz="800" dirty="0"/>
              <a:t/>
            </a:r>
            <a:br>
              <a:rPr lang="en-GB" sz="800" dirty="0"/>
            </a:br>
            <a:r>
              <a:rPr lang="en-GB" sz="1100" dirty="0"/>
              <a:t/>
            </a:r>
            <a:br>
              <a:rPr lang="en-GB" sz="1100" dirty="0"/>
            </a:br>
            <a:endParaRPr lang="en-GB" altLang="en-US" sz="3600" b="1" dirty="0">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8F3E8FCE-E5AF-46C3-8931-0A55D6F8E6C9}"/>
              </a:ext>
            </a:extLst>
          </p:cNvPr>
          <p:cNvSpPr txBox="1"/>
          <p:nvPr/>
        </p:nvSpPr>
        <p:spPr>
          <a:xfrm>
            <a:off x="431800" y="1579512"/>
            <a:ext cx="8243888" cy="4962897"/>
          </a:xfrm>
          <a:prstGeom prst="rect">
            <a:avLst/>
          </a:prstGeom>
          <a:noFill/>
        </p:spPr>
        <p:txBody>
          <a:bodyPr wrap="square">
            <a:spAutoFit/>
          </a:bodyPr>
          <a:lstStyle/>
          <a:p>
            <a:pPr marL="342900" lvl="0" indent="-342900" algn="l" rtl="0">
              <a:spcBef>
                <a:spcPts val="0"/>
              </a:spcBef>
              <a:spcAft>
                <a:spcPts val="0"/>
              </a:spcAft>
              <a:buClr>
                <a:schemeClr val="dk1"/>
              </a:buClr>
              <a:buSzPts val="1600"/>
              <a:buChar char="•"/>
            </a:pPr>
            <a:r>
              <a:rPr lang="en-US" sz="1600" dirty="0" err="1">
                <a:latin typeface="Open Sans" panose="020B0606030504020204" pitchFamily="34" charset="0"/>
                <a:ea typeface="Open Sans" panose="020B0606030504020204" pitchFamily="34" charset="0"/>
                <a:cs typeface="Open Sans" panose="020B0606030504020204" pitchFamily="34" charset="0"/>
                <a:sym typeface="Open Sans"/>
              </a:rPr>
              <a:t>Behaviours</a:t>
            </a:r>
            <a:r>
              <a:rPr lang="en-US" sz="1600" dirty="0">
                <a:latin typeface="Open Sans" panose="020B0606030504020204" pitchFamily="34" charset="0"/>
                <a:ea typeface="Open Sans" panose="020B0606030504020204" pitchFamily="34" charset="0"/>
                <a:cs typeface="Open Sans" panose="020B0606030504020204" pitchFamily="34" charset="0"/>
                <a:sym typeface="Open Sans"/>
              </a:rPr>
              <a:t> that are healthy, unhealthy and abusive in relationships all exist on a spectrum, meaning that lines can often be blurred.</a:t>
            </a:r>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l" rtl="0">
              <a:spcBef>
                <a:spcPts val="320"/>
              </a:spcBef>
              <a:spcAft>
                <a:spcPts val="0"/>
              </a:spcAft>
              <a:buClr>
                <a:schemeClr val="dk1"/>
              </a:buClr>
              <a:buSzPts val="1600"/>
              <a:buChar char="•"/>
            </a:pPr>
            <a:r>
              <a:rPr lang="en-US" sz="1600" dirty="0">
                <a:latin typeface="Open Sans" panose="020B0606030504020204" pitchFamily="34" charset="0"/>
                <a:ea typeface="Open Sans" panose="020B0606030504020204" pitchFamily="34" charset="0"/>
                <a:cs typeface="Open Sans" panose="020B0606030504020204" pitchFamily="34" charset="0"/>
                <a:sym typeface="Open Sans"/>
              </a:rPr>
              <a:t>Generally speaking, unhealthy sexual relationships involve </a:t>
            </a:r>
            <a:r>
              <a:rPr lang="en-US" sz="1600" b="1" dirty="0">
                <a:latin typeface="Open Sans" panose="020B0606030504020204" pitchFamily="34" charset="0"/>
                <a:ea typeface="Open Sans" panose="020B0606030504020204" pitchFamily="34" charset="0"/>
                <a:cs typeface="Open Sans" panose="020B0606030504020204" pitchFamily="34" charset="0"/>
                <a:sym typeface="Open Sans"/>
              </a:rPr>
              <a:t>one or more partner(s) exhibiting </a:t>
            </a:r>
            <a:r>
              <a:rPr lang="en-US" sz="1600" b="1" dirty="0" err="1">
                <a:latin typeface="Open Sans" panose="020B0606030504020204" pitchFamily="34" charset="0"/>
                <a:ea typeface="Open Sans" panose="020B0606030504020204" pitchFamily="34" charset="0"/>
                <a:cs typeface="Open Sans" panose="020B0606030504020204" pitchFamily="34" charset="0"/>
                <a:sym typeface="Open Sans"/>
              </a:rPr>
              <a:t>behaviours</a:t>
            </a:r>
            <a:r>
              <a:rPr lang="en-US" sz="1600" b="1" dirty="0">
                <a:latin typeface="Open Sans" panose="020B0606030504020204" pitchFamily="34" charset="0"/>
                <a:ea typeface="Open Sans" panose="020B0606030504020204" pitchFamily="34" charset="0"/>
                <a:cs typeface="Open Sans" panose="020B0606030504020204" pitchFamily="34" charset="0"/>
                <a:sym typeface="Open Sans"/>
              </a:rPr>
              <a:t> which are not healthy or founded in mutual respect</a:t>
            </a:r>
            <a:r>
              <a:rPr lang="en-US" sz="1600" dirty="0">
                <a:latin typeface="Open Sans" panose="020B0606030504020204" pitchFamily="34" charset="0"/>
                <a:ea typeface="Open Sans" panose="020B0606030504020204" pitchFamily="34" charset="0"/>
                <a:cs typeface="Open Sans" panose="020B0606030504020204" pitchFamily="34" charset="0"/>
                <a:sym typeface="Open Sans"/>
              </a:rPr>
              <a:t>, whereas abusive sexual relationships involve </a:t>
            </a:r>
            <a:r>
              <a:rPr lang="en-US" sz="1600" b="1" dirty="0">
                <a:latin typeface="Open Sans" panose="020B0606030504020204" pitchFamily="34" charset="0"/>
                <a:ea typeface="Open Sans" panose="020B0606030504020204" pitchFamily="34" charset="0"/>
                <a:cs typeface="Open Sans" panose="020B0606030504020204" pitchFamily="34" charset="0"/>
                <a:sym typeface="Open Sans"/>
              </a:rPr>
              <a:t>one or more partner(s) treating the other(s) with cruelty or violence, especially regularly or repeatedly (but not always)</a:t>
            </a:r>
            <a:r>
              <a:rPr lang="en-US" sz="1600" dirty="0">
                <a:latin typeface="Open Sans" panose="020B0606030504020204" pitchFamily="34" charset="0"/>
                <a:ea typeface="Open Sans" panose="020B0606030504020204" pitchFamily="34" charset="0"/>
                <a:cs typeface="Open Sans" panose="020B0606030504020204" pitchFamily="34" charset="0"/>
                <a:sym typeface="Open Sans"/>
              </a:rPr>
              <a:t>.</a:t>
            </a:r>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l" rtl="0">
              <a:spcBef>
                <a:spcPts val="320"/>
              </a:spcBef>
              <a:spcAft>
                <a:spcPts val="0"/>
              </a:spcAft>
              <a:buClr>
                <a:schemeClr val="dk1"/>
              </a:buClr>
              <a:buSzPts val="1600"/>
              <a:buChar char="•"/>
            </a:pPr>
            <a:r>
              <a:rPr lang="en-US" sz="1600" dirty="0">
                <a:latin typeface="Open Sans" panose="020B0606030504020204" pitchFamily="34" charset="0"/>
                <a:ea typeface="Open Sans" panose="020B0606030504020204" pitchFamily="34" charset="0"/>
                <a:cs typeface="Open Sans" panose="020B0606030504020204" pitchFamily="34" charset="0"/>
                <a:sym typeface="Open Sans"/>
              </a:rPr>
              <a:t>All relationships are different, and sometimes what is healthy for one relationship might be unhealthy for another, or what is unhealthy for one might be abusive for another, and vice versa. </a:t>
            </a:r>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l" rtl="0">
              <a:spcBef>
                <a:spcPts val="320"/>
              </a:spcBef>
              <a:spcAft>
                <a:spcPts val="0"/>
              </a:spcAft>
              <a:buClr>
                <a:schemeClr val="dk1"/>
              </a:buClr>
              <a:buSzPts val="1600"/>
              <a:buChar char="•"/>
            </a:pPr>
            <a:r>
              <a:rPr lang="en-US" sz="1600" dirty="0">
                <a:latin typeface="Open Sans" panose="020B0606030504020204" pitchFamily="34" charset="0"/>
                <a:ea typeface="Open Sans" panose="020B0606030504020204" pitchFamily="34" charset="0"/>
                <a:cs typeface="Open Sans" panose="020B0606030504020204" pitchFamily="34" charset="0"/>
                <a:sym typeface="Open Sans"/>
              </a:rPr>
              <a:t>While everyone does unhealthy things sometimes, it is important to acknowledge when this happens and talk openly about it. Communication and agreeing what a healthy relationship looks like to the people involved is key.</a:t>
            </a:r>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l" rtl="0">
              <a:spcBef>
                <a:spcPts val="320"/>
              </a:spcBef>
              <a:spcAft>
                <a:spcPts val="0"/>
              </a:spcAft>
              <a:buClr>
                <a:schemeClr val="dk1"/>
              </a:buClr>
              <a:buSzPts val="1600"/>
              <a:buChar char="•"/>
            </a:pPr>
            <a:r>
              <a:rPr lang="en-US" sz="1600" dirty="0">
                <a:latin typeface="Open Sans" panose="020B0606030504020204" pitchFamily="34" charset="0"/>
                <a:ea typeface="Open Sans" panose="020B0606030504020204" pitchFamily="34" charset="0"/>
                <a:cs typeface="Open Sans" panose="020B0606030504020204" pitchFamily="34" charset="0"/>
                <a:sym typeface="Open Sans"/>
              </a:rPr>
              <a:t>If one aspect of your relationship isn't healthy, it doesn't mean that your relationship overall is unhealthy, for example some relationships might be excellent with communicating but not so good with independence. If there’s something you’re not so good at, discuss and work towards being better together.</a:t>
            </a:r>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l" rtl="0">
              <a:spcBef>
                <a:spcPts val="320"/>
              </a:spcBef>
              <a:spcAft>
                <a:spcPts val="0"/>
              </a:spcAft>
              <a:buClr>
                <a:schemeClr val="dk1"/>
              </a:buClr>
              <a:buSzPts val="1600"/>
              <a:buChar char="•"/>
            </a:pPr>
            <a:r>
              <a:rPr lang="en-US" sz="1600" dirty="0">
                <a:latin typeface="Open Sans" panose="020B0606030504020204" pitchFamily="34" charset="0"/>
                <a:ea typeface="Open Sans" panose="020B0606030504020204" pitchFamily="34" charset="0"/>
                <a:cs typeface="Open Sans" panose="020B0606030504020204" pitchFamily="34" charset="0"/>
                <a:sym typeface="Open Sans"/>
              </a:rPr>
              <a:t>It is also vital not to ignore unhealthy signs and to understand that these can escalate to abuse. </a:t>
            </a:r>
            <a:endParaRPr lang="en-US" sz="1600" dirty="0">
              <a:solidFill>
                <a:srgbClr val="202124"/>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Tree>
    <p:extLst>
      <p:ext uri="{BB962C8B-B14F-4D97-AF65-F5344CB8AC3E}">
        <p14:creationId xmlns:p14="http://schemas.microsoft.com/office/powerpoint/2010/main" val="365481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565150"/>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0"/>
              </a:spcAft>
              <a:buClr>
                <a:srgbClr val="1D4D47"/>
              </a:buClr>
              <a:buSzPts val="3600"/>
            </a:pPr>
            <a:r>
              <a:rPr lang="en-US" sz="3600" b="1" dirty="0">
                <a:solidFill>
                  <a:srgbClr val="B42518"/>
                </a:solidFill>
                <a:latin typeface="Open Sans"/>
                <a:ea typeface="Open Sans"/>
                <a:cs typeface="Open Sans"/>
                <a:sym typeface="Open Sans"/>
              </a:rPr>
              <a:t>Unhealthy Sexual Relationships</a:t>
            </a:r>
            <a:r>
              <a:rPr lang="en-US" sz="1100" dirty="0"/>
              <a:t/>
            </a:r>
            <a:br>
              <a:rPr lang="en-US" sz="1100" dirty="0"/>
            </a:br>
            <a:r>
              <a:rPr lang="en-GB" sz="3600" dirty="0">
                <a:solidFill>
                  <a:srgbClr val="B42518"/>
                </a:solidFill>
              </a:rPr>
              <a:t/>
            </a:r>
            <a:br>
              <a:rPr lang="en-GB" sz="3600" dirty="0">
                <a:solidFill>
                  <a:srgbClr val="B42518"/>
                </a:solidFill>
              </a:rPr>
            </a:br>
            <a:r>
              <a:rPr lang="en-GB" sz="800" dirty="0"/>
              <a:t/>
            </a:r>
            <a:br>
              <a:rPr lang="en-GB" sz="800" dirty="0"/>
            </a:br>
            <a:r>
              <a:rPr lang="en-GB" sz="800" dirty="0"/>
              <a:t/>
            </a:r>
            <a:br>
              <a:rPr lang="en-GB" sz="800" dirty="0"/>
            </a:br>
            <a:r>
              <a:rPr lang="en-GB" sz="800" dirty="0"/>
              <a:t/>
            </a:r>
            <a:br>
              <a:rPr lang="en-GB" sz="800" dirty="0"/>
            </a:br>
            <a:r>
              <a:rPr lang="en-GB" sz="800" dirty="0"/>
              <a:t/>
            </a:r>
            <a:br>
              <a:rPr lang="en-GB" sz="800" dirty="0"/>
            </a:br>
            <a:r>
              <a:rPr lang="en-GB" sz="1100" dirty="0"/>
              <a:t/>
            </a:r>
            <a:br>
              <a:rPr lang="en-GB" sz="1100" dirty="0"/>
            </a:br>
            <a:endParaRPr lang="en-GB" altLang="en-US" sz="3600" b="1" dirty="0">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8F3E8FCE-E5AF-46C3-8931-0A55D6F8E6C9}"/>
              </a:ext>
            </a:extLst>
          </p:cNvPr>
          <p:cNvSpPr txBox="1"/>
          <p:nvPr/>
        </p:nvSpPr>
        <p:spPr>
          <a:xfrm>
            <a:off x="446924" y="1390011"/>
            <a:ext cx="8228764" cy="4801314"/>
          </a:xfrm>
          <a:prstGeom prst="rect">
            <a:avLst/>
          </a:prstGeom>
          <a:noFill/>
        </p:spPr>
        <p:txBody>
          <a:bodyPr wrap="square">
            <a:spAutoFit/>
          </a:bodyPr>
          <a:lstStyle/>
          <a:p>
            <a:pPr marL="0" lvl="0" indent="0" algn="l" rtl="0">
              <a:spcBef>
                <a:spcPts val="0"/>
              </a:spcBef>
              <a:spcAft>
                <a:spcPts val="0"/>
              </a:spcAft>
              <a:buClr>
                <a:schemeClr val="dk1"/>
              </a:buClr>
              <a:buSzPts val="1400"/>
              <a:buNone/>
            </a:pPr>
            <a:r>
              <a:rPr lang="en-US" dirty="0">
                <a:latin typeface="Open Sans" panose="020B0606030504020204" pitchFamily="34" charset="0"/>
                <a:ea typeface="Open Sans" panose="020B0606030504020204" pitchFamily="34" charset="0"/>
                <a:cs typeface="Open Sans" panose="020B0606030504020204" pitchFamily="34" charset="0"/>
                <a:sym typeface="Open Sans"/>
              </a:rPr>
              <a:t>Some features of unhealthy sexual relationships might include:</a:t>
            </a:r>
          </a:p>
          <a:p>
            <a:pPr marL="0" lvl="0" indent="0" algn="l" rtl="0">
              <a:spcBef>
                <a:spcPts val="0"/>
              </a:spcBef>
              <a:spcAft>
                <a:spcPts val="0"/>
              </a:spcAft>
              <a:buClr>
                <a:schemeClr val="dk1"/>
              </a:buClr>
              <a:buSzPts val="1400"/>
              <a:buNone/>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l" rtl="0">
              <a:spcBef>
                <a:spcPts val="280"/>
              </a:spcBef>
              <a:spcAft>
                <a:spcPts val="0"/>
              </a:spcAft>
              <a:buClr>
                <a:schemeClr val="dk1"/>
              </a:buClr>
              <a:buSzPts val="1400"/>
              <a:buChar char="•"/>
            </a:pPr>
            <a:r>
              <a:rPr lang="en-US" b="1" dirty="0">
                <a:latin typeface="Open Sans" panose="020B0606030504020204" pitchFamily="34" charset="0"/>
                <a:ea typeface="Open Sans" panose="020B0606030504020204" pitchFamily="34" charset="0"/>
                <a:cs typeface="Open Sans" panose="020B0606030504020204" pitchFamily="34" charset="0"/>
                <a:sym typeface="Open Sans"/>
              </a:rPr>
              <a:t>Poor communication </a:t>
            </a:r>
            <a:r>
              <a:rPr lang="en-US" dirty="0">
                <a:latin typeface="Open Sans" panose="020B0606030504020204" pitchFamily="34" charset="0"/>
                <a:ea typeface="Open Sans" panose="020B0606030504020204" pitchFamily="34" charset="0"/>
                <a:cs typeface="Open Sans" panose="020B0606030504020204" pitchFamily="34" charset="0"/>
                <a:sym typeface="Open Sans"/>
              </a:rPr>
              <a:t>–</a:t>
            </a:r>
            <a:r>
              <a:rPr lang="en-US" b="1" dirty="0">
                <a:latin typeface="Open Sans" panose="020B0606030504020204" pitchFamily="34" charset="0"/>
                <a:ea typeface="Open Sans" panose="020B0606030504020204" pitchFamily="34" charset="0"/>
                <a:cs typeface="Open Sans" panose="020B0606030504020204" pitchFamily="34" charset="0"/>
                <a:sym typeface="Open Sans"/>
              </a:rPr>
              <a:t> </a:t>
            </a:r>
            <a:r>
              <a:rPr lang="en-US" dirty="0">
                <a:latin typeface="Open Sans" panose="020B0606030504020204" pitchFamily="34" charset="0"/>
                <a:ea typeface="Open Sans" panose="020B0606030504020204" pitchFamily="34" charset="0"/>
                <a:cs typeface="Open Sans" panose="020B0606030504020204" pitchFamily="34" charset="0"/>
                <a:sym typeface="Open Sans"/>
              </a:rPr>
              <a:t>the wants and needs of partners aren’t discussed at all, or when they are, the discussions quickly turn into arguments.</a:t>
            </a:r>
          </a:p>
          <a:p>
            <a:pPr marL="342900" lvl="0" indent="-342900" algn="l" rtl="0">
              <a:spcBef>
                <a:spcPts val="280"/>
              </a:spcBef>
              <a:spcAft>
                <a:spcPts val="0"/>
              </a:spcAft>
              <a:buClr>
                <a:schemeClr val="dk1"/>
              </a:buClr>
              <a:buSzPts val="1400"/>
              <a:buChar char="•"/>
            </a:pPr>
            <a:r>
              <a:rPr lang="en-US" b="1" dirty="0">
                <a:latin typeface="Open Sans" panose="020B0606030504020204" pitchFamily="34" charset="0"/>
                <a:ea typeface="Open Sans" panose="020B0606030504020204" pitchFamily="34" charset="0"/>
                <a:cs typeface="Open Sans" panose="020B0606030504020204" pitchFamily="34" charset="0"/>
                <a:sym typeface="Open Sans"/>
              </a:rPr>
              <a:t>Little or no respect</a:t>
            </a:r>
            <a:r>
              <a:rPr lang="en-US" dirty="0">
                <a:latin typeface="Open Sans" panose="020B0606030504020204" pitchFamily="34" charset="0"/>
                <a:ea typeface="Open Sans" panose="020B0606030504020204" pitchFamily="34" charset="0"/>
                <a:cs typeface="Open Sans" panose="020B0606030504020204" pitchFamily="34" charset="0"/>
                <a:sym typeface="Open Sans"/>
              </a:rPr>
              <a:t>.</a:t>
            </a:r>
          </a:p>
          <a:p>
            <a:pPr marL="342900" lvl="0" indent="-342900" algn="l" rtl="0">
              <a:spcBef>
                <a:spcPts val="280"/>
              </a:spcBef>
              <a:spcAft>
                <a:spcPts val="0"/>
              </a:spcAft>
              <a:buClr>
                <a:schemeClr val="dk1"/>
              </a:buClr>
              <a:buSzPts val="1400"/>
              <a:buChar char="•"/>
            </a:pPr>
            <a:r>
              <a:rPr lang="en-US" b="1" dirty="0">
                <a:latin typeface="Open Sans" panose="020B0606030504020204" pitchFamily="34" charset="0"/>
                <a:ea typeface="Open Sans" panose="020B0606030504020204" pitchFamily="34" charset="0"/>
                <a:cs typeface="Open Sans" panose="020B0606030504020204" pitchFamily="34" charset="0"/>
                <a:sym typeface="Open Sans"/>
              </a:rPr>
              <a:t>Manipulation</a:t>
            </a:r>
            <a:r>
              <a:rPr lang="en-US" dirty="0">
                <a:latin typeface="Open Sans" panose="020B0606030504020204" pitchFamily="34" charset="0"/>
                <a:ea typeface="Open Sans" panose="020B0606030504020204" pitchFamily="34" charset="0"/>
                <a:cs typeface="Open Sans" panose="020B0606030504020204" pitchFamily="34" charset="0"/>
                <a:sym typeface="Open Sans"/>
              </a:rPr>
              <a:t> – controlling another person to get a desired outcome.</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l" rtl="0">
              <a:spcBef>
                <a:spcPts val="280"/>
              </a:spcBef>
              <a:spcAft>
                <a:spcPts val="0"/>
              </a:spcAft>
              <a:buClr>
                <a:schemeClr val="dk1"/>
              </a:buClr>
              <a:buSzPts val="1400"/>
              <a:buChar char="•"/>
            </a:pPr>
            <a:r>
              <a:rPr lang="en-US" b="1" dirty="0">
                <a:latin typeface="Open Sans" panose="020B0606030504020204" pitchFamily="34" charset="0"/>
                <a:ea typeface="Open Sans" panose="020B0606030504020204" pitchFamily="34" charset="0"/>
                <a:cs typeface="Open Sans" panose="020B0606030504020204" pitchFamily="34" charset="0"/>
                <a:sym typeface="Open Sans"/>
              </a:rPr>
              <a:t>Criticism, belittling and putdowns </a:t>
            </a:r>
            <a:r>
              <a:rPr lang="en-US" dirty="0">
                <a:latin typeface="Open Sans" panose="020B0606030504020204" pitchFamily="34" charset="0"/>
                <a:ea typeface="Open Sans" panose="020B0606030504020204" pitchFamily="34" charset="0"/>
                <a:cs typeface="Open Sans" panose="020B0606030504020204" pitchFamily="34" charset="0"/>
                <a:sym typeface="Open Sans"/>
              </a:rPr>
              <a:t>– when someone does and says things to make you feel bad about yourself.</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l" rtl="0">
              <a:spcBef>
                <a:spcPts val="280"/>
              </a:spcBef>
              <a:spcAft>
                <a:spcPts val="0"/>
              </a:spcAft>
              <a:buClr>
                <a:schemeClr val="dk1"/>
              </a:buClr>
              <a:buSzPts val="1400"/>
              <a:buChar char="•"/>
            </a:pPr>
            <a:r>
              <a:rPr lang="en-US" b="1" dirty="0">
                <a:latin typeface="Open Sans" panose="020B0606030504020204" pitchFamily="34" charset="0"/>
                <a:ea typeface="Open Sans" panose="020B0606030504020204" pitchFamily="34" charset="0"/>
                <a:cs typeface="Open Sans" panose="020B0606030504020204" pitchFamily="34" charset="0"/>
                <a:sym typeface="Open Sans"/>
              </a:rPr>
              <a:t>Humiliation/embarrassment</a:t>
            </a:r>
            <a:r>
              <a:rPr lang="en-US" dirty="0">
                <a:latin typeface="Open Sans" panose="020B0606030504020204" pitchFamily="34" charset="0"/>
                <a:ea typeface="Open Sans" panose="020B0606030504020204" pitchFamily="34" charset="0"/>
                <a:cs typeface="Open Sans" panose="020B0606030504020204" pitchFamily="34" charset="0"/>
                <a:sym typeface="Open Sans"/>
              </a:rPr>
              <a:t>.</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l" rtl="0">
              <a:spcBef>
                <a:spcPts val="280"/>
              </a:spcBef>
              <a:spcAft>
                <a:spcPts val="0"/>
              </a:spcAft>
              <a:buClr>
                <a:schemeClr val="dk1"/>
              </a:buClr>
              <a:buSzPts val="1400"/>
              <a:buChar char="•"/>
            </a:pPr>
            <a:r>
              <a:rPr lang="en-US" b="1" dirty="0">
                <a:latin typeface="Open Sans" panose="020B0606030504020204" pitchFamily="34" charset="0"/>
                <a:ea typeface="Open Sans" panose="020B0606030504020204" pitchFamily="34" charset="0"/>
                <a:cs typeface="Open Sans" panose="020B0606030504020204" pitchFamily="34" charset="0"/>
                <a:sym typeface="Open Sans"/>
              </a:rPr>
              <a:t>Threats/intimidation</a:t>
            </a:r>
            <a:r>
              <a:rPr lang="en-US" dirty="0">
                <a:latin typeface="Open Sans" panose="020B0606030504020204" pitchFamily="34" charset="0"/>
                <a:ea typeface="Open Sans" panose="020B0606030504020204" pitchFamily="34" charset="0"/>
                <a:cs typeface="Open Sans" panose="020B0606030504020204" pitchFamily="34" charset="0"/>
                <a:sym typeface="Open Sans"/>
              </a:rPr>
              <a:t>.</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l" rtl="0">
              <a:spcBef>
                <a:spcPts val="280"/>
              </a:spcBef>
              <a:spcAft>
                <a:spcPts val="0"/>
              </a:spcAft>
              <a:buClr>
                <a:schemeClr val="dk1"/>
              </a:buClr>
              <a:buSzPts val="1400"/>
              <a:buChar char="•"/>
            </a:pPr>
            <a:r>
              <a:rPr lang="en-US" b="1" dirty="0">
                <a:latin typeface="Open Sans" panose="020B0606030504020204" pitchFamily="34" charset="0"/>
                <a:ea typeface="Open Sans" panose="020B0606030504020204" pitchFamily="34" charset="0"/>
                <a:cs typeface="Open Sans" panose="020B0606030504020204" pitchFamily="34" charset="0"/>
                <a:sym typeface="Open Sans"/>
              </a:rPr>
              <a:t>Intensity </a:t>
            </a:r>
            <a:r>
              <a:rPr lang="en-US" dirty="0">
                <a:latin typeface="Open Sans" panose="020B0606030504020204" pitchFamily="34" charset="0"/>
                <a:ea typeface="Open Sans" panose="020B0606030504020204" pitchFamily="34" charset="0"/>
                <a:cs typeface="Open Sans" panose="020B0606030504020204" pitchFamily="34" charset="0"/>
                <a:sym typeface="Open Sans"/>
              </a:rPr>
              <a:t>– expressing extreme feelings or over-the-top </a:t>
            </a:r>
            <a:r>
              <a:rPr lang="en-US" dirty="0" err="1">
                <a:latin typeface="Open Sans" panose="020B0606030504020204" pitchFamily="34" charset="0"/>
                <a:ea typeface="Open Sans" panose="020B0606030504020204" pitchFamily="34" charset="0"/>
                <a:cs typeface="Open Sans" panose="020B0606030504020204" pitchFamily="34" charset="0"/>
                <a:sym typeface="Open Sans"/>
              </a:rPr>
              <a:t>behaviour</a:t>
            </a:r>
            <a:r>
              <a:rPr lang="en-US" dirty="0">
                <a:latin typeface="Open Sans" panose="020B0606030504020204" pitchFamily="34" charset="0"/>
                <a:ea typeface="Open Sans" panose="020B0606030504020204" pitchFamily="34" charset="0"/>
                <a:cs typeface="Open Sans" panose="020B0606030504020204" pitchFamily="34" charset="0"/>
                <a:sym typeface="Open Sans"/>
              </a:rPr>
              <a:t> towards someone that can feel overwhelming for the person on the receiving end.</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l" rtl="0">
              <a:spcBef>
                <a:spcPts val="280"/>
              </a:spcBef>
              <a:spcAft>
                <a:spcPts val="0"/>
              </a:spcAft>
              <a:buClr>
                <a:schemeClr val="dk1"/>
              </a:buClr>
              <a:buSzPts val="1400"/>
              <a:buChar char="•"/>
            </a:pPr>
            <a:r>
              <a:rPr lang="en-US" b="1" dirty="0">
                <a:latin typeface="Open Sans" panose="020B0606030504020204" pitchFamily="34" charset="0"/>
                <a:ea typeface="Open Sans" panose="020B0606030504020204" pitchFamily="34" charset="0"/>
                <a:cs typeface="Open Sans" panose="020B0606030504020204" pitchFamily="34" charset="0"/>
                <a:sym typeface="Open Sans"/>
              </a:rPr>
              <a:t>Betrayal </a:t>
            </a:r>
            <a:r>
              <a:rPr lang="en-US" dirty="0">
                <a:latin typeface="Open Sans" panose="020B0606030504020204" pitchFamily="34" charset="0"/>
                <a:ea typeface="Open Sans" panose="020B0606030504020204" pitchFamily="34" charset="0"/>
                <a:cs typeface="Open Sans" panose="020B0606030504020204" pitchFamily="34" charset="0"/>
                <a:sym typeface="Open Sans"/>
              </a:rPr>
              <a:t>– being disloyal or acting in an intentionally dishonest way. </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endParaRPr lang="en-US" sz="1600" dirty="0"/>
          </a:p>
        </p:txBody>
      </p:sp>
    </p:spTree>
    <p:extLst>
      <p:ext uri="{BB962C8B-B14F-4D97-AF65-F5344CB8AC3E}">
        <p14:creationId xmlns:p14="http://schemas.microsoft.com/office/powerpoint/2010/main" val="48369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B66C0A-0705-466C-A3A0-7A823F06E565}"/>
              </a:ext>
            </a:extLst>
          </p:cNvPr>
          <p:cNvSpPr txBox="1">
            <a:spLocks/>
          </p:cNvSpPr>
          <p:nvPr/>
        </p:nvSpPr>
        <p:spPr>
          <a:xfrm>
            <a:off x="431801" y="1333359"/>
            <a:ext cx="8243888" cy="5109091"/>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a:spcAft>
                <a:spcPts val="600"/>
              </a:spcAft>
              <a:buFont typeface="Arial" panose="020B0604020202020204" pitchFamily="34" charset="0"/>
              <a:buChar char="•"/>
            </a:pPr>
            <a:r>
              <a:rPr lang="en-GB" sz="1800" dirty="0">
                <a:latin typeface="Open Sans" panose="020B0606030504020204" pitchFamily="34" charset="0"/>
                <a:ea typeface="Open Sans" panose="020B0606030504020204" pitchFamily="34" charset="0"/>
                <a:cs typeface="Open Sans" panose="020B0606030504020204" pitchFamily="34" charset="0"/>
              </a:rPr>
              <a:t>Sexual relationships often involved an </a:t>
            </a:r>
            <a:r>
              <a:rPr lang="en-GB" sz="1800" b="1" dirty="0">
                <a:latin typeface="Open Sans" panose="020B0606030504020204" pitchFamily="34" charset="0"/>
                <a:ea typeface="Open Sans" panose="020B0606030504020204" pitchFamily="34" charset="0"/>
                <a:cs typeface="Open Sans" panose="020B0606030504020204" pitchFamily="34" charset="0"/>
              </a:rPr>
              <a:t>increased level of intimacy and vulnerability</a:t>
            </a:r>
            <a:r>
              <a:rPr lang="en-GB" sz="1800" dirty="0">
                <a:latin typeface="Open Sans" panose="020B0606030504020204" pitchFamily="34" charset="0"/>
                <a:ea typeface="Open Sans" panose="020B0606030504020204" pitchFamily="34" charset="0"/>
                <a:cs typeface="Open Sans" panose="020B0606030504020204" pitchFamily="34" charset="0"/>
              </a:rPr>
              <a:t> and for this reason, what happens in sexual relationships might impact us more than what happens in other kinds of relationships.</a:t>
            </a:r>
          </a:p>
          <a:p>
            <a:pPr marL="285750" indent="-285750" algn="l">
              <a:spcAft>
                <a:spcPts val="600"/>
              </a:spcAft>
              <a:buFont typeface="Arial" panose="020B0604020202020204" pitchFamily="34" charset="0"/>
              <a:buChar char="•"/>
            </a:pPr>
            <a:r>
              <a:rPr lang="en-GB" sz="1800" dirty="0">
                <a:latin typeface="Open Sans" panose="020B0606030504020204" pitchFamily="34" charset="0"/>
                <a:ea typeface="Open Sans" panose="020B0606030504020204" pitchFamily="34" charset="0"/>
                <a:cs typeface="Open Sans" panose="020B0606030504020204" pitchFamily="34" charset="0"/>
              </a:rPr>
              <a:t>Sex can be a very personal thing to share with someone, which is why it is important to think about who you are sharing this with and whether you trust them in this context.</a:t>
            </a:r>
          </a:p>
          <a:p>
            <a:pPr marL="285750" indent="-285750" algn="l">
              <a:spcAft>
                <a:spcPts val="600"/>
              </a:spcAft>
              <a:buFont typeface="Arial" panose="020B0604020202020204" pitchFamily="34" charset="0"/>
              <a:buChar char="•"/>
            </a:pPr>
            <a:r>
              <a:rPr lang="en-GB" sz="1800" dirty="0">
                <a:latin typeface="Open Sans" panose="020B0606030504020204" pitchFamily="34" charset="0"/>
                <a:ea typeface="Open Sans" panose="020B0606030504020204" pitchFamily="34" charset="0"/>
                <a:cs typeface="Open Sans" panose="020B0606030504020204" pitchFamily="34" charset="0"/>
              </a:rPr>
              <a:t>This doesn't necessarily mean only having sex as part of a romantic or monogamous relationship – it might just mean ensuring that you feel respected by the person or people that you’re doing it with.</a:t>
            </a:r>
          </a:p>
          <a:p>
            <a:pPr marL="285750" indent="-285750" algn="l">
              <a:spcAft>
                <a:spcPts val="600"/>
              </a:spcAft>
              <a:buFont typeface="Arial" panose="020B0604020202020204" pitchFamily="34" charset="0"/>
              <a:buChar char="•"/>
            </a:pPr>
            <a:r>
              <a:rPr lang="en-GB" sz="1800" dirty="0">
                <a:latin typeface="Open Sans" panose="020B0606030504020204" pitchFamily="34" charset="0"/>
                <a:ea typeface="Open Sans" panose="020B0606030504020204" pitchFamily="34" charset="0"/>
                <a:cs typeface="Open Sans" panose="020B0606030504020204" pitchFamily="34" charset="0"/>
              </a:rPr>
              <a:t>If you feel affected by something that happens in a sexual relationship, this is completely normal and valid, even if it was more casual. Give yourself time to process the situation and come to terms with your feelings.</a:t>
            </a:r>
          </a:p>
          <a:p>
            <a:pPr marL="285750" indent="-285750" algn="l">
              <a:spcAft>
                <a:spcPts val="600"/>
              </a:spcAft>
              <a:buFont typeface="Arial" panose="020B0604020202020204" pitchFamily="34" charset="0"/>
              <a:buChar char="•"/>
            </a:pPr>
            <a:r>
              <a:rPr lang="en-GB" sz="1800" dirty="0">
                <a:latin typeface="Open Sans" panose="020B0606030504020204" pitchFamily="34" charset="0"/>
                <a:ea typeface="Open Sans" panose="020B0606030504020204" pitchFamily="34" charset="0"/>
                <a:cs typeface="Open Sans" panose="020B0606030504020204" pitchFamily="34" charset="0"/>
              </a:rPr>
              <a:t>There isn’t necessarily a ‘right’ or ‘wrong’ way of doing sexual relationships. What is important is that we reflect on our own sexual relationships to figure out what works best for us. The more we get to know ourselves in this respect, the more we can let this inform how we might approach sexual relationships in future. </a:t>
            </a:r>
          </a:p>
        </p:txBody>
      </p:sp>
      <p:sp>
        <p:nvSpPr>
          <p:cNvPr id="5" name="Title 1">
            <a:extLst>
              <a:ext uri="{FF2B5EF4-FFF2-40B4-BE49-F238E27FC236}">
                <a16:creationId xmlns:a16="http://schemas.microsoft.com/office/drawing/2014/main" id="{A0E96027-F34A-4FB0-9184-9C508D8BE16F}"/>
              </a:ext>
            </a:extLst>
          </p:cNvPr>
          <p:cNvSpPr txBox="1">
            <a:spLocks/>
          </p:cNvSpPr>
          <p:nvPr/>
        </p:nvSpPr>
        <p:spPr bwMode="auto">
          <a:xfrm>
            <a:off x="431800" y="596940"/>
            <a:ext cx="8243888"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sz="3600" b="1" dirty="0">
                <a:solidFill>
                  <a:srgbClr val="B42518"/>
                </a:solidFill>
                <a:latin typeface="Open Sans"/>
                <a:ea typeface="Open Sans"/>
                <a:cs typeface="Open Sans"/>
                <a:sym typeface="Open Sans"/>
              </a:rPr>
              <a:t>The Impact of Sexual Relationships</a:t>
            </a:r>
            <a:r>
              <a:rPr lang="en-GB" sz="1100" dirty="0"/>
              <a:t/>
            </a:r>
            <a:br>
              <a:rPr lang="en-GB" sz="1100" dirty="0"/>
            </a:br>
            <a:endParaRPr lang="en-GB" altLang="en-US" sz="3600" b="1" dirty="0">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3219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385985" y="99605"/>
            <a:ext cx="8144061" cy="6575515"/>
          </a:xfrm>
          <a:prstGeom prst="rect">
            <a:avLst/>
          </a:prstGeom>
        </p:spPr>
      </p:pic>
      <p:sp>
        <p:nvSpPr>
          <p:cNvPr id="2" name="TextBox 1"/>
          <p:cNvSpPr txBox="1"/>
          <p:nvPr/>
        </p:nvSpPr>
        <p:spPr>
          <a:xfrm>
            <a:off x="1502229" y="235131"/>
            <a:ext cx="55909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prstClr val="black"/>
                </a:solidFill>
                <a:effectLst/>
                <a:uLnTx/>
                <a:uFillTx/>
                <a:latin typeface="Calibri" panose="020F0502020204030204"/>
                <a:ea typeface="+mn-ea"/>
                <a:cs typeface="+mn-cs"/>
              </a:rPr>
              <a:t>Our Group Agreement</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091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523875"/>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0"/>
              </a:spcAft>
              <a:buClr>
                <a:srgbClr val="1D4D47"/>
              </a:buClr>
              <a:buSzPts val="3600"/>
            </a:pPr>
            <a:r>
              <a:rPr lang="en-GB" sz="3600" b="1" dirty="0">
                <a:solidFill>
                  <a:srgbClr val="B42518"/>
                </a:solidFill>
                <a:latin typeface="Open Sans"/>
                <a:ea typeface="Open Sans"/>
                <a:cs typeface="Open Sans"/>
                <a:sym typeface="Open Sans"/>
              </a:rPr>
              <a:t>Abusive Sexual Relationships</a:t>
            </a:r>
            <a:r>
              <a:rPr lang="en-GB" sz="800" dirty="0"/>
              <a:t/>
            </a:r>
            <a:br>
              <a:rPr lang="en-GB" sz="800" dirty="0"/>
            </a:br>
            <a:r>
              <a:rPr lang="en-US" sz="1100" dirty="0"/>
              <a:t/>
            </a:r>
            <a:br>
              <a:rPr lang="en-US" sz="1100" dirty="0"/>
            </a:br>
            <a:r>
              <a:rPr lang="en-GB" sz="3600" dirty="0">
                <a:solidFill>
                  <a:srgbClr val="B42518"/>
                </a:solidFill>
              </a:rPr>
              <a:t/>
            </a:r>
            <a:br>
              <a:rPr lang="en-GB" sz="3600" dirty="0">
                <a:solidFill>
                  <a:srgbClr val="B42518"/>
                </a:solidFill>
              </a:rPr>
            </a:br>
            <a:r>
              <a:rPr lang="en-GB" sz="800" dirty="0"/>
              <a:t/>
            </a:r>
            <a:br>
              <a:rPr lang="en-GB" sz="800" dirty="0"/>
            </a:br>
            <a:r>
              <a:rPr lang="en-GB" sz="800" dirty="0"/>
              <a:t/>
            </a:r>
            <a:br>
              <a:rPr lang="en-GB" sz="800" dirty="0"/>
            </a:br>
            <a:r>
              <a:rPr lang="en-GB" sz="800" dirty="0"/>
              <a:t/>
            </a:r>
            <a:br>
              <a:rPr lang="en-GB" sz="800" dirty="0"/>
            </a:br>
            <a:r>
              <a:rPr lang="en-GB" sz="800" dirty="0"/>
              <a:t/>
            </a:r>
            <a:br>
              <a:rPr lang="en-GB" sz="800" dirty="0"/>
            </a:br>
            <a:r>
              <a:rPr lang="en-GB" sz="1100" dirty="0"/>
              <a:t/>
            </a:r>
            <a:br>
              <a:rPr lang="en-GB" sz="1100" dirty="0"/>
            </a:br>
            <a:endParaRPr lang="en-GB" altLang="en-US" sz="3600" b="1" dirty="0">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8F3E8FCE-E5AF-46C3-8931-0A55D6F8E6C9}"/>
              </a:ext>
            </a:extLst>
          </p:cNvPr>
          <p:cNvSpPr txBox="1"/>
          <p:nvPr/>
        </p:nvSpPr>
        <p:spPr>
          <a:xfrm>
            <a:off x="431800" y="1288967"/>
            <a:ext cx="8243888" cy="3775393"/>
          </a:xfrm>
          <a:prstGeom prst="rect">
            <a:avLst/>
          </a:prstGeom>
          <a:noFill/>
        </p:spPr>
        <p:txBody>
          <a:bodyPr wrap="square">
            <a:spAutoFit/>
          </a:bodyPr>
          <a:lstStyle/>
          <a:p>
            <a:pPr marL="0" lvl="0" indent="0" algn="l" rtl="0">
              <a:spcBef>
                <a:spcPts val="0"/>
              </a:spcBef>
              <a:spcAft>
                <a:spcPts val="0"/>
              </a:spcAft>
              <a:buClr>
                <a:schemeClr val="dk1"/>
              </a:buClr>
              <a:buSzPts val="1800"/>
              <a:buNone/>
            </a:pPr>
            <a:r>
              <a:rPr lang="en-US" dirty="0">
                <a:latin typeface="Open Sans"/>
                <a:ea typeface="Open Sans"/>
                <a:cs typeface="Open Sans"/>
                <a:sym typeface="Open Sans"/>
              </a:rPr>
              <a:t>Abuse within sexual relationships might look like:</a:t>
            </a:r>
            <a:endParaRPr lang="en-US" dirty="0"/>
          </a:p>
          <a:p>
            <a:pPr marL="342900" lvl="0" indent="-342900" algn="l" rtl="0">
              <a:spcBef>
                <a:spcPts val="360"/>
              </a:spcBef>
              <a:spcAft>
                <a:spcPts val="0"/>
              </a:spcAft>
              <a:buClr>
                <a:schemeClr val="dk1"/>
              </a:buClr>
              <a:buSzPts val="1800"/>
              <a:buChar char="•"/>
            </a:pPr>
            <a:r>
              <a:rPr lang="en-US" b="1" dirty="0">
                <a:latin typeface="Open Sans"/>
                <a:ea typeface="Open Sans"/>
                <a:cs typeface="Open Sans"/>
                <a:sym typeface="Open Sans"/>
              </a:rPr>
              <a:t>Mistreatment </a:t>
            </a:r>
            <a:r>
              <a:rPr lang="en-US" dirty="0">
                <a:latin typeface="Open Sans"/>
                <a:ea typeface="Open Sans"/>
                <a:cs typeface="Open Sans"/>
                <a:sym typeface="Open Sans"/>
              </a:rPr>
              <a:t>–</a:t>
            </a:r>
            <a:r>
              <a:rPr lang="en-US" b="1" dirty="0">
                <a:latin typeface="Open Sans"/>
                <a:ea typeface="Open Sans"/>
                <a:cs typeface="Open Sans"/>
                <a:sym typeface="Open Sans"/>
              </a:rPr>
              <a:t> </a:t>
            </a:r>
            <a:r>
              <a:rPr lang="en-US" dirty="0">
                <a:latin typeface="Open Sans"/>
                <a:ea typeface="Open Sans"/>
                <a:cs typeface="Open Sans"/>
                <a:sym typeface="Open Sans"/>
              </a:rPr>
              <a:t>treating someone with cruelty or violence.</a:t>
            </a:r>
            <a:endParaRPr lang="en-US" dirty="0"/>
          </a:p>
          <a:p>
            <a:pPr marL="342900" lvl="0" indent="-342900" algn="l" rtl="0">
              <a:spcBef>
                <a:spcPts val="360"/>
              </a:spcBef>
              <a:spcAft>
                <a:spcPts val="0"/>
              </a:spcAft>
              <a:buClr>
                <a:schemeClr val="dk1"/>
              </a:buClr>
              <a:buSzPts val="1800"/>
              <a:buChar char="•"/>
            </a:pPr>
            <a:r>
              <a:rPr lang="en-US" b="1" dirty="0">
                <a:latin typeface="Open Sans"/>
                <a:ea typeface="Open Sans"/>
                <a:cs typeface="Open Sans"/>
                <a:sym typeface="Open Sans"/>
              </a:rPr>
              <a:t>Gaslighting</a:t>
            </a:r>
            <a:r>
              <a:rPr lang="en-US" dirty="0">
                <a:latin typeface="Open Sans"/>
                <a:ea typeface="Open Sans"/>
                <a:cs typeface="Open Sans"/>
                <a:sym typeface="Open Sans"/>
              </a:rPr>
              <a:t> – manipulating someone into doubting their own sanity.</a:t>
            </a:r>
            <a:endParaRPr lang="en-US" dirty="0"/>
          </a:p>
          <a:p>
            <a:pPr marL="342900" lvl="0" indent="-342900" algn="l" rtl="0">
              <a:spcBef>
                <a:spcPts val="360"/>
              </a:spcBef>
              <a:spcAft>
                <a:spcPts val="0"/>
              </a:spcAft>
              <a:buClr>
                <a:schemeClr val="dk1"/>
              </a:buClr>
              <a:buSzPts val="1800"/>
              <a:buChar char="•"/>
            </a:pPr>
            <a:r>
              <a:rPr lang="en-US" b="1" dirty="0">
                <a:latin typeface="Open Sans"/>
                <a:ea typeface="Open Sans"/>
                <a:cs typeface="Open Sans"/>
                <a:sym typeface="Open Sans"/>
              </a:rPr>
              <a:t>Using violence or force</a:t>
            </a:r>
            <a:r>
              <a:rPr lang="en-US" dirty="0">
                <a:latin typeface="Open Sans"/>
                <a:ea typeface="Open Sans"/>
                <a:cs typeface="Open Sans"/>
                <a:sym typeface="Open Sans"/>
              </a:rPr>
              <a:t>.</a:t>
            </a:r>
            <a:endParaRPr lang="en-US" dirty="0"/>
          </a:p>
          <a:p>
            <a:pPr marL="342900" lvl="0" indent="-342900" algn="l" rtl="0">
              <a:spcBef>
                <a:spcPts val="360"/>
              </a:spcBef>
              <a:spcAft>
                <a:spcPts val="0"/>
              </a:spcAft>
              <a:buClr>
                <a:schemeClr val="dk1"/>
              </a:buClr>
              <a:buSzPts val="1800"/>
              <a:buChar char="•"/>
            </a:pPr>
            <a:r>
              <a:rPr lang="en-US" b="1" dirty="0">
                <a:latin typeface="Open Sans"/>
                <a:ea typeface="Open Sans"/>
                <a:cs typeface="Open Sans"/>
                <a:sym typeface="Open Sans"/>
              </a:rPr>
              <a:t>Coercive control </a:t>
            </a:r>
            <a:r>
              <a:rPr lang="en-US" dirty="0">
                <a:latin typeface="Open Sans"/>
                <a:ea typeface="Open Sans"/>
                <a:cs typeface="Open Sans"/>
                <a:sym typeface="Open Sans"/>
              </a:rPr>
              <a:t>– </a:t>
            </a:r>
            <a:r>
              <a:rPr lang="en-US" b="0" i="0" dirty="0">
                <a:solidFill>
                  <a:srgbClr val="000000"/>
                </a:solidFill>
                <a:latin typeface="Open Sans"/>
                <a:ea typeface="Open Sans"/>
                <a:cs typeface="Open Sans"/>
                <a:sym typeface="Open Sans"/>
              </a:rPr>
              <a:t>an act or a pattern of acts of assault, threats, humiliation and intimidation or other abuse that is used to harm, punish or frighten.</a:t>
            </a:r>
            <a:endParaRPr lang="en-US" dirty="0">
              <a:solidFill>
                <a:srgbClr val="000000"/>
              </a:solidFill>
              <a:latin typeface="Open Sans"/>
              <a:ea typeface="Open Sans"/>
              <a:cs typeface="Open Sans"/>
              <a:sym typeface="Open Sans"/>
            </a:endParaRPr>
          </a:p>
          <a:p>
            <a:pPr marL="342900" lvl="0" indent="-342900" algn="l" rtl="0">
              <a:spcBef>
                <a:spcPts val="360"/>
              </a:spcBef>
              <a:spcAft>
                <a:spcPts val="0"/>
              </a:spcAft>
              <a:buClr>
                <a:srgbClr val="000000"/>
              </a:buClr>
              <a:buSzPts val="1800"/>
              <a:buChar char="•"/>
            </a:pPr>
            <a:r>
              <a:rPr lang="en-US" b="1" dirty="0">
                <a:solidFill>
                  <a:srgbClr val="000000"/>
                </a:solidFill>
                <a:latin typeface="Open Sans"/>
                <a:ea typeface="Open Sans"/>
                <a:cs typeface="Open Sans"/>
                <a:sym typeface="Open Sans"/>
              </a:rPr>
              <a:t>Sexual assault </a:t>
            </a:r>
            <a:r>
              <a:rPr lang="en-US" dirty="0">
                <a:latin typeface="Open Sans"/>
                <a:ea typeface="Open Sans"/>
                <a:cs typeface="Open Sans"/>
                <a:sym typeface="Open Sans"/>
              </a:rPr>
              <a:t>–</a:t>
            </a:r>
            <a:r>
              <a:rPr lang="en-US" dirty="0">
                <a:solidFill>
                  <a:srgbClr val="000000"/>
                </a:solidFill>
                <a:latin typeface="Open Sans"/>
                <a:ea typeface="Open Sans"/>
                <a:cs typeface="Open Sans"/>
                <a:sym typeface="Open Sans"/>
              </a:rPr>
              <a:t> any specific sexual act which a person does not consent to or which they are forced into. It is a criminal offence.</a:t>
            </a:r>
            <a:endParaRPr lang="en-US" b="0" i="0" dirty="0">
              <a:solidFill>
                <a:srgbClr val="000000"/>
              </a:solidFill>
              <a:latin typeface="Open Sans"/>
              <a:ea typeface="Open Sans"/>
              <a:cs typeface="Open Sans"/>
              <a:sym typeface="Open Sans"/>
            </a:endParaRPr>
          </a:p>
          <a:p>
            <a:pPr marL="342900" lvl="0" indent="-342900" algn="l" rtl="0">
              <a:spcBef>
                <a:spcPts val="360"/>
              </a:spcBef>
              <a:spcAft>
                <a:spcPts val="0"/>
              </a:spcAft>
              <a:buClr>
                <a:schemeClr val="dk1"/>
              </a:buClr>
              <a:buSzPts val="1800"/>
              <a:buChar char="•"/>
            </a:pPr>
            <a:r>
              <a:rPr lang="en-US" b="1" dirty="0">
                <a:latin typeface="Open Sans"/>
                <a:ea typeface="Open Sans"/>
                <a:cs typeface="Open Sans"/>
                <a:sym typeface="Open Sans"/>
              </a:rPr>
              <a:t>Denying their abusive actions are abusive</a:t>
            </a:r>
            <a:r>
              <a:rPr lang="en-US" dirty="0">
                <a:latin typeface="Open Sans"/>
                <a:ea typeface="Open Sans"/>
                <a:cs typeface="Open Sans"/>
                <a:sym typeface="Open Sans"/>
              </a:rPr>
              <a:t>.</a:t>
            </a:r>
            <a:endParaRPr lang="en-US" dirty="0"/>
          </a:p>
          <a:p>
            <a:pPr marL="342900" lvl="0" indent="-342900" algn="l" rtl="0">
              <a:spcBef>
                <a:spcPts val="360"/>
              </a:spcBef>
              <a:spcAft>
                <a:spcPts val="0"/>
              </a:spcAft>
              <a:buClr>
                <a:schemeClr val="dk1"/>
              </a:buClr>
              <a:buSzPts val="1800"/>
              <a:buChar char="•"/>
            </a:pPr>
            <a:r>
              <a:rPr lang="en-US" b="1" dirty="0">
                <a:latin typeface="Open Sans"/>
                <a:ea typeface="Open Sans"/>
                <a:cs typeface="Open Sans"/>
                <a:sym typeface="Open Sans"/>
              </a:rPr>
              <a:t>Danger</a:t>
            </a:r>
            <a:r>
              <a:rPr lang="en-US" dirty="0">
                <a:latin typeface="Open Sans"/>
                <a:ea typeface="Open Sans"/>
                <a:cs typeface="Open Sans"/>
                <a:sym typeface="Open Sans"/>
              </a:rPr>
              <a:t> – not feeling safe within the relationship.</a:t>
            </a:r>
            <a:endParaRPr lang="en-US" b="1" dirty="0">
              <a:latin typeface="Open Sans"/>
              <a:ea typeface="Open Sans"/>
              <a:cs typeface="Open Sans"/>
              <a:sym typeface="Open Sans"/>
            </a:endParaRPr>
          </a:p>
          <a:p>
            <a:pPr marL="0" marR="0" lvl="0" indent="0" algn="l" rtl="0">
              <a:spcBef>
                <a:spcPts val="0"/>
              </a:spcBef>
              <a:spcAft>
                <a:spcPts val="0"/>
              </a:spcAft>
              <a:buNone/>
            </a:pPr>
            <a:endParaRPr lang="en-US" dirty="0"/>
          </a:p>
        </p:txBody>
      </p:sp>
      <p:sp>
        <p:nvSpPr>
          <p:cNvPr id="5" name="Rounded Rectangle 7">
            <a:extLst>
              <a:ext uri="{FF2B5EF4-FFF2-40B4-BE49-F238E27FC236}">
                <a16:creationId xmlns:a16="http://schemas.microsoft.com/office/drawing/2014/main" id="{EAAD3604-0D94-496D-9C4D-DDF6E51B5FB2}"/>
              </a:ext>
            </a:extLst>
          </p:cNvPr>
          <p:cNvSpPr/>
          <p:nvPr/>
        </p:nvSpPr>
        <p:spPr bwMode="auto">
          <a:xfrm>
            <a:off x="292963" y="4948950"/>
            <a:ext cx="8566952" cy="1454213"/>
          </a:xfrm>
          <a:prstGeom prst="roundRect">
            <a:avLst>
              <a:gd name="adj" fmla="val 0"/>
            </a:avLst>
          </a:prstGeom>
          <a:solidFill>
            <a:srgbClr val="F59E36">
              <a:alpha val="85000"/>
            </a:srgbClr>
          </a:solidFill>
          <a:ln w="381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latin typeface="Twinkl Light" pitchFamily="2" charset="0"/>
              </a:rPr>
              <a:t> </a:t>
            </a:r>
          </a:p>
        </p:txBody>
      </p:sp>
      <p:sp>
        <p:nvSpPr>
          <p:cNvPr id="6" name="TextBox 5">
            <a:extLst>
              <a:ext uri="{FF2B5EF4-FFF2-40B4-BE49-F238E27FC236}">
                <a16:creationId xmlns:a16="http://schemas.microsoft.com/office/drawing/2014/main" id="{9AA99514-03FA-48B9-A74D-D13EE2DFBCF0}"/>
              </a:ext>
            </a:extLst>
          </p:cNvPr>
          <p:cNvSpPr txBox="1"/>
          <p:nvPr/>
        </p:nvSpPr>
        <p:spPr>
          <a:xfrm>
            <a:off x="1793111" y="5004773"/>
            <a:ext cx="6356589" cy="1323439"/>
          </a:xfrm>
          <a:prstGeom prst="rect">
            <a:avLst/>
          </a:prstGeom>
          <a:noFill/>
        </p:spPr>
        <p:txBody>
          <a:bodyPr wrap="square">
            <a:spAutoFit/>
          </a:bodyPr>
          <a:lstStyle/>
          <a:p>
            <a:r>
              <a:rPr lang="en-US" sz="1600" dirty="0">
                <a:solidFill>
                  <a:schemeClr val="dk1"/>
                </a:solidFill>
                <a:latin typeface="Open Sans"/>
                <a:ea typeface="Open Sans"/>
                <a:cs typeface="Open Sans"/>
                <a:sym typeface="Open Sans"/>
              </a:rPr>
              <a:t>Remember that unhealthy relationships can and do easily escalate to abusive relationships, and it can be tricky to </a:t>
            </a:r>
            <a:r>
              <a:rPr lang="en-US" sz="1600" dirty="0" err="1">
                <a:solidFill>
                  <a:schemeClr val="dk1"/>
                </a:solidFill>
                <a:latin typeface="Open Sans"/>
                <a:ea typeface="Open Sans"/>
                <a:cs typeface="Open Sans"/>
                <a:sym typeface="Open Sans"/>
              </a:rPr>
              <a:t>recognise</a:t>
            </a:r>
            <a:r>
              <a:rPr lang="en-US" sz="1600" dirty="0">
                <a:solidFill>
                  <a:schemeClr val="dk1"/>
                </a:solidFill>
                <a:latin typeface="Open Sans"/>
                <a:ea typeface="Open Sans"/>
                <a:cs typeface="Open Sans"/>
                <a:sym typeface="Open Sans"/>
              </a:rPr>
              <a:t> this when you are in that situation. If you are in any doubt about yourself or someone else, the safest thing to do is speak to a parent, teacher or a professional service about it.</a:t>
            </a:r>
            <a:endParaRPr lang="en-US" sz="1600" dirty="0"/>
          </a:p>
        </p:txBody>
      </p:sp>
      <p:sp>
        <p:nvSpPr>
          <p:cNvPr id="7" name="TextBox 6">
            <a:extLst>
              <a:ext uri="{FF2B5EF4-FFF2-40B4-BE49-F238E27FC236}">
                <a16:creationId xmlns:a16="http://schemas.microsoft.com/office/drawing/2014/main" id="{693E98CD-C039-4720-A685-3F04CDA886D4}"/>
              </a:ext>
            </a:extLst>
          </p:cNvPr>
          <p:cNvSpPr txBox="1"/>
          <p:nvPr/>
        </p:nvSpPr>
        <p:spPr>
          <a:xfrm>
            <a:off x="902245" y="5203052"/>
            <a:ext cx="412186" cy="1015663"/>
          </a:xfrm>
          <a:prstGeom prst="rect">
            <a:avLst/>
          </a:prstGeom>
          <a:noFill/>
        </p:spPr>
        <p:txBody>
          <a:bodyPr wrap="square">
            <a:spAutoFit/>
          </a:bodyPr>
          <a:lstStyle/>
          <a:p>
            <a:pPr algn="ctr"/>
            <a:r>
              <a:rPr lang="en-GB" sz="6000" dirty="0">
                <a:latin typeface="Wingdings" panose="05000000000000000000" pitchFamily="2" charset="2"/>
                <a:sym typeface="Wingdings" panose="05000000000000000000" pitchFamily="2" charset="2"/>
              </a:rPr>
              <a:t></a:t>
            </a:r>
            <a:endParaRPr lang="en-GB" sz="6000" dirty="0">
              <a:latin typeface="Wingdings" panose="05000000000000000000" pitchFamily="2" charset="2"/>
            </a:endParaRPr>
          </a:p>
        </p:txBody>
      </p:sp>
    </p:spTree>
    <p:extLst>
      <p:ext uri="{BB962C8B-B14F-4D97-AF65-F5344CB8AC3E}">
        <p14:creationId xmlns:p14="http://schemas.microsoft.com/office/powerpoint/2010/main" val="21156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603250"/>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0"/>
              </a:spcAft>
              <a:buClr>
                <a:srgbClr val="1D4D47"/>
              </a:buClr>
              <a:buSzPts val="3600"/>
            </a:pPr>
            <a:r>
              <a:rPr lang="en-GB" sz="3600" b="1" dirty="0">
                <a:solidFill>
                  <a:srgbClr val="B42518"/>
                </a:solidFill>
                <a:latin typeface="Open Sans"/>
                <a:ea typeface="Open Sans"/>
                <a:cs typeface="Open Sans"/>
                <a:sym typeface="Open Sans"/>
              </a:rPr>
              <a:t>Ending Sexual Relationships</a:t>
            </a:r>
            <a:r>
              <a:rPr lang="en-GB" sz="3600" dirty="0">
                <a:solidFill>
                  <a:srgbClr val="B42518"/>
                </a:solidFill>
              </a:rPr>
              <a:t/>
            </a:r>
            <a:br>
              <a:rPr lang="en-GB" sz="3600" dirty="0">
                <a:solidFill>
                  <a:srgbClr val="B42518"/>
                </a:solidFill>
              </a:rPr>
            </a:br>
            <a:r>
              <a:rPr lang="en-GB" sz="800" dirty="0"/>
              <a:t/>
            </a:r>
            <a:br>
              <a:rPr lang="en-GB" sz="800" dirty="0"/>
            </a:br>
            <a:r>
              <a:rPr lang="en-GB" sz="800" dirty="0"/>
              <a:t/>
            </a:r>
            <a:br>
              <a:rPr lang="en-GB" sz="800" dirty="0"/>
            </a:br>
            <a:r>
              <a:rPr lang="en-GB" sz="800" dirty="0"/>
              <a:t/>
            </a:r>
            <a:br>
              <a:rPr lang="en-GB" sz="800" dirty="0"/>
            </a:br>
            <a:r>
              <a:rPr lang="en-GB" sz="800" dirty="0"/>
              <a:t/>
            </a:r>
            <a:br>
              <a:rPr lang="en-GB" sz="800" dirty="0"/>
            </a:br>
            <a:r>
              <a:rPr lang="en-GB" sz="1100" dirty="0"/>
              <a:t/>
            </a:r>
            <a:br>
              <a:rPr lang="en-GB" sz="1100" dirty="0"/>
            </a:br>
            <a:endParaRPr lang="en-GB" altLang="en-US" sz="3600" b="1" dirty="0">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8F3E8FCE-E5AF-46C3-8931-0A55D6F8E6C9}"/>
              </a:ext>
            </a:extLst>
          </p:cNvPr>
          <p:cNvSpPr txBox="1"/>
          <p:nvPr/>
        </p:nvSpPr>
        <p:spPr>
          <a:xfrm>
            <a:off x="431800" y="1437296"/>
            <a:ext cx="8243887" cy="4524315"/>
          </a:xfrm>
          <a:prstGeom prst="rect">
            <a:avLst/>
          </a:prstGeom>
          <a:noFill/>
        </p:spPr>
        <p:txBody>
          <a:bodyPr wrap="square">
            <a:spAutoFit/>
          </a:bodyPr>
          <a:lstStyle/>
          <a:p>
            <a:pPr marL="0" marR="0" lvl="0" indent="0" algn="l" rtl="0">
              <a:spcBef>
                <a:spcPts val="0"/>
              </a:spcBef>
              <a:spcAft>
                <a:spcPts val="0"/>
              </a:spcAft>
              <a:buNone/>
            </a:pPr>
            <a:r>
              <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Sexual relationships might end for many reasons, for example:</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endPar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285750" marR="0" lvl="0" indent="-285750" algn="l" rtl="0">
              <a:spcBef>
                <a:spcPts val="0"/>
              </a:spcBef>
              <a:spcAft>
                <a:spcPts val="0"/>
              </a:spcAft>
              <a:buClr>
                <a:schemeClr val="dk1"/>
              </a:buClr>
              <a:buSzPts val="1800"/>
              <a:buFont typeface="Arial"/>
              <a:buChar char="•"/>
            </a:pPr>
            <a:r>
              <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partners growing to be different or wanting different things from the relationship;</a:t>
            </a:r>
          </a:p>
          <a:p>
            <a:pPr marL="285750" marR="0" lvl="0" indent="-285750" algn="l" rtl="0">
              <a:spcBef>
                <a:spcPts val="0"/>
              </a:spcBef>
              <a:spcAft>
                <a:spcPts val="0"/>
              </a:spcAft>
              <a:buClr>
                <a:schemeClr val="dk1"/>
              </a:buClr>
              <a:buSzPts val="1800"/>
              <a:buFont typeface="Arial"/>
              <a:buChar char="•"/>
            </a:pPr>
            <a:endPar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285750" indent="-285750">
              <a:spcBef>
                <a:spcPts val="0"/>
              </a:spcBef>
              <a:spcAft>
                <a:spcPts val="0"/>
              </a:spcAft>
              <a:buClr>
                <a:schemeClr val="dk1"/>
              </a:buClr>
              <a:buSzPts val="1800"/>
              <a:buFont typeface="Arial"/>
              <a:buChar char="•"/>
            </a:pPr>
            <a:r>
              <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other aspects of the relationship aren’t working;</a:t>
            </a:r>
          </a:p>
          <a:p>
            <a:pPr marL="285750" marR="0" lvl="0" indent="-285750" algn="l" rtl="0">
              <a:spcBef>
                <a:spcPts val="0"/>
              </a:spcBef>
              <a:spcAft>
                <a:spcPts val="0"/>
              </a:spcAft>
              <a:buClr>
                <a:schemeClr val="dk1"/>
              </a:buClr>
              <a:buSzPts val="1800"/>
              <a:buFont typeface="Arial"/>
              <a:buChar char="•"/>
            </a:pPr>
            <a:endPar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285750" marR="0" lvl="0" indent="-285750" algn="l" rtl="0">
              <a:spcBef>
                <a:spcPts val="0"/>
              </a:spcBef>
              <a:spcAft>
                <a:spcPts val="0"/>
              </a:spcAft>
              <a:buClr>
                <a:schemeClr val="dk1"/>
              </a:buClr>
              <a:buSzPts val="1800"/>
              <a:buFont typeface="Arial"/>
              <a:buChar char="•"/>
            </a:pPr>
            <a:r>
              <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cheating or breaking the rules of the relationship;</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marR="0" lvl="0" indent="-171450" algn="l" rtl="0">
              <a:spcBef>
                <a:spcPts val="0"/>
              </a:spcBef>
              <a:spcAft>
                <a:spcPts val="0"/>
              </a:spcAft>
              <a:buClr>
                <a:schemeClr val="dk1"/>
              </a:buClr>
              <a:buSzPts val="1800"/>
              <a:buFont typeface="Arial"/>
              <a:buNone/>
            </a:pPr>
            <a:endPar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285750" marR="0" lvl="0" indent="-285750" algn="l" rtl="0">
              <a:spcBef>
                <a:spcPts val="0"/>
              </a:spcBef>
              <a:spcAft>
                <a:spcPts val="0"/>
              </a:spcAft>
              <a:buClr>
                <a:schemeClr val="dk1"/>
              </a:buClr>
              <a:buSzPts val="1800"/>
              <a:buFont typeface="Arial"/>
              <a:buChar char="•"/>
            </a:pPr>
            <a:r>
              <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there are differing feelings towards each other which can't be managed effectively (for example if one person’s feelings have changed).</a:t>
            </a:r>
          </a:p>
          <a:p>
            <a:pPr marR="0" lvl="0" algn="l" rtl="0">
              <a:spcBef>
                <a:spcPts val="0"/>
              </a:spcBef>
              <a:spcAft>
                <a:spcPts val="0"/>
              </a:spcAft>
              <a:buClr>
                <a:schemeClr val="dk1"/>
              </a:buClr>
              <a:buSzPts val="1800"/>
            </a:pPr>
            <a:endPar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a:spcBef>
                <a:spcPts val="0"/>
              </a:spcBef>
              <a:spcAft>
                <a:spcPts val="0"/>
              </a:spcAft>
              <a:buClr>
                <a:schemeClr val="dk1"/>
              </a:buClr>
              <a:buSzPts val="1800"/>
            </a:pPr>
            <a:r>
              <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The ending of sexual relationships can be incredibly difficult, especially considering the kind of intimacy and vulnerability that is often involved in them. It is especially hard if it is something that we feel we don’t want to do, but have to for the benefit and wellbeing of those involved. </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6433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7">
            <a:extLst>
              <a:ext uri="{FF2B5EF4-FFF2-40B4-BE49-F238E27FC236}">
                <a16:creationId xmlns:a16="http://schemas.microsoft.com/office/drawing/2014/main" id="{46A1D8E9-59F3-474C-8649-E69810E09AD3}"/>
              </a:ext>
            </a:extLst>
          </p:cNvPr>
          <p:cNvSpPr/>
          <p:nvPr/>
        </p:nvSpPr>
        <p:spPr bwMode="auto">
          <a:xfrm>
            <a:off x="292963" y="4948950"/>
            <a:ext cx="8566952" cy="1454213"/>
          </a:xfrm>
          <a:prstGeom prst="roundRect">
            <a:avLst>
              <a:gd name="adj" fmla="val 0"/>
            </a:avLst>
          </a:prstGeom>
          <a:solidFill>
            <a:srgbClr val="F59E36">
              <a:alpha val="85000"/>
            </a:srgbClr>
          </a:solidFill>
          <a:ln w="381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latin typeface="Twinkl Light" pitchFamily="2" charset="0"/>
              </a:rPr>
              <a:t> </a:t>
            </a:r>
          </a:p>
        </p:txBody>
      </p:sp>
      <p:sp>
        <p:nvSpPr>
          <p:cNvPr id="7170" name="Title 1"/>
          <p:cNvSpPr>
            <a:spLocks noGrp="1"/>
          </p:cNvSpPr>
          <p:nvPr>
            <p:ph type="ctrTitle" idx="4294967295"/>
          </p:nvPr>
        </p:nvSpPr>
        <p:spPr bwMode="auto">
          <a:xfrm>
            <a:off x="0" y="603250"/>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0"/>
              </a:spcAft>
              <a:buClr>
                <a:srgbClr val="1D4D47"/>
              </a:buClr>
              <a:buSzPts val="3600"/>
            </a:pPr>
            <a:r>
              <a:rPr lang="en-GB" sz="3600" b="1" dirty="0">
                <a:solidFill>
                  <a:srgbClr val="B42518"/>
                </a:solidFill>
                <a:latin typeface="Open Sans"/>
                <a:ea typeface="Open Sans"/>
                <a:cs typeface="Open Sans"/>
                <a:sym typeface="Open Sans"/>
              </a:rPr>
              <a:t>Ending Sexual Relationships</a:t>
            </a:r>
            <a:r>
              <a:rPr lang="en-GB" sz="3600" dirty="0">
                <a:solidFill>
                  <a:srgbClr val="B42518"/>
                </a:solidFill>
              </a:rPr>
              <a:t/>
            </a:r>
            <a:br>
              <a:rPr lang="en-GB" sz="3600" dirty="0">
                <a:solidFill>
                  <a:srgbClr val="B42518"/>
                </a:solidFill>
              </a:rPr>
            </a:br>
            <a:r>
              <a:rPr lang="en-GB" sz="800" dirty="0"/>
              <a:t/>
            </a:r>
            <a:br>
              <a:rPr lang="en-GB" sz="800" dirty="0"/>
            </a:br>
            <a:r>
              <a:rPr lang="en-GB" sz="800" dirty="0"/>
              <a:t/>
            </a:r>
            <a:br>
              <a:rPr lang="en-GB" sz="800" dirty="0"/>
            </a:br>
            <a:r>
              <a:rPr lang="en-GB" sz="800" dirty="0"/>
              <a:t/>
            </a:r>
            <a:br>
              <a:rPr lang="en-GB" sz="800" dirty="0"/>
            </a:br>
            <a:r>
              <a:rPr lang="en-GB" sz="800" dirty="0"/>
              <a:t/>
            </a:r>
            <a:br>
              <a:rPr lang="en-GB" sz="800" dirty="0"/>
            </a:br>
            <a:r>
              <a:rPr lang="en-GB" sz="1100" dirty="0"/>
              <a:t/>
            </a:r>
            <a:br>
              <a:rPr lang="en-GB" sz="1100" dirty="0"/>
            </a:br>
            <a:endParaRPr lang="en-GB" altLang="en-US" sz="3600" b="1" dirty="0">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8F3E8FCE-E5AF-46C3-8931-0A55D6F8E6C9}"/>
              </a:ext>
            </a:extLst>
          </p:cNvPr>
          <p:cNvSpPr txBox="1"/>
          <p:nvPr/>
        </p:nvSpPr>
        <p:spPr>
          <a:xfrm>
            <a:off x="431800" y="1379291"/>
            <a:ext cx="8136295" cy="3416320"/>
          </a:xfrm>
          <a:prstGeom prst="rect">
            <a:avLst/>
          </a:prstGeom>
          <a:noFill/>
        </p:spPr>
        <p:txBody>
          <a:bodyPr wrap="square">
            <a:spAutoFit/>
          </a:bodyPr>
          <a:lstStyle/>
          <a:p>
            <a:pPr marL="0" marR="0" lvl="0" indent="0" algn="l" rtl="0">
              <a:spcBef>
                <a:spcPts val="0"/>
              </a:spcBef>
              <a:spcAft>
                <a:spcPts val="0"/>
              </a:spcAft>
              <a:buNone/>
            </a:pPr>
            <a:r>
              <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We should try our best to maintain a level of respect and understanding if we are ending a sexual relationship on good terms, so that we don’t cause unnecessary pain. This might include:</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marR="0" lvl="0" indent="-171450" algn="l" rtl="0">
              <a:spcBef>
                <a:spcPts val="0"/>
              </a:spcBef>
              <a:spcAft>
                <a:spcPts val="0"/>
              </a:spcAft>
              <a:buClr>
                <a:schemeClr val="dk1"/>
              </a:buClr>
              <a:buSzPts val="1800"/>
              <a:buFont typeface="Arial"/>
              <a:buNone/>
            </a:pPr>
            <a:endPar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285750" marR="0" lvl="0" indent="-285750" algn="l" rtl="0">
              <a:spcBef>
                <a:spcPts val="0"/>
              </a:spcBef>
              <a:spcAft>
                <a:spcPts val="0"/>
              </a:spcAft>
              <a:buClr>
                <a:schemeClr val="dk1"/>
              </a:buClr>
              <a:buSzPts val="1800"/>
              <a:buFont typeface="Arial"/>
              <a:buChar char="•"/>
            </a:pPr>
            <a:r>
              <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discussing feelings in person;</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marR="0" lvl="0" indent="-171450" algn="l" rtl="0">
              <a:spcBef>
                <a:spcPts val="0"/>
              </a:spcBef>
              <a:spcAft>
                <a:spcPts val="0"/>
              </a:spcAft>
              <a:buClr>
                <a:schemeClr val="dk1"/>
              </a:buClr>
              <a:buSzPts val="1800"/>
              <a:buFont typeface="Arial"/>
              <a:buNone/>
            </a:pPr>
            <a:endPar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285750" marR="0" lvl="0" indent="-285750" algn="l" rtl="0">
              <a:spcBef>
                <a:spcPts val="0"/>
              </a:spcBef>
              <a:spcAft>
                <a:spcPts val="0"/>
              </a:spcAft>
              <a:buClr>
                <a:schemeClr val="dk1"/>
              </a:buClr>
              <a:buSzPts val="1800"/>
              <a:buFont typeface="Arial"/>
              <a:buChar char="•"/>
            </a:pPr>
            <a:r>
              <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being truthful and honest;</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marR="0" lvl="0" indent="-171450" algn="l" rtl="0">
              <a:spcBef>
                <a:spcPts val="0"/>
              </a:spcBef>
              <a:spcAft>
                <a:spcPts val="0"/>
              </a:spcAft>
              <a:buClr>
                <a:schemeClr val="dk1"/>
              </a:buClr>
              <a:buSzPts val="1800"/>
              <a:buFont typeface="Arial"/>
              <a:buNone/>
            </a:pPr>
            <a:endPar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285750" marR="0" lvl="0" indent="-285750" algn="l" rtl="0">
              <a:spcBef>
                <a:spcPts val="0"/>
              </a:spcBef>
              <a:spcAft>
                <a:spcPts val="0"/>
              </a:spcAft>
              <a:buClr>
                <a:schemeClr val="dk1"/>
              </a:buClr>
              <a:buSzPts val="1800"/>
              <a:buFont typeface="Arial"/>
              <a:buChar char="•"/>
            </a:pPr>
            <a:r>
              <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listening to what is being said by the other(s);</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marR="0" lvl="0" indent="-171450" algn="l" rtl="0">
              <a:spcBef>
                <a:spcPts val="0"/>
              </a:spcBef>
              <a:spcAft>
                <a:spcPts val="0"/>
              </a:spcAft>
              <a:buClr>
                <a:schemeClr val="dk1"/>
              </a:buClr>
              <a:buSzPts val="1800"/>
              <a:buFont typeface="Arial"/>
              <a:buNone/>
            </a:pPr>
            <a:endPar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285750" marR="0" lvl="0" indent="-285750" algn="l" rtl="0">
              <a:spcBef>
                <a:spcPts val="0"/>
              </a:spcBef>
              <a:spcAft>
                <a:spcPts val="0"/>
              </a:spcAft>
              <a:buClr>
                <a:schemeClr val="dk1"/>
              </a:buClr>
              <a:buSzPts val="1800"/>
              <a:buFont typeface="Arial"/>
              <a:buChar char="•"/>
            </a:pPr>
            <a:r>
              <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allowing a certain amount of time before speaking again, if you are interested in having a more casual relationship in future. </a:t>
            </a:r>
          </a:p>
        </p:txBody>
      </p:sp>
      <p:sp>
        <p:nvSpPr>
          <p:cNvPr id="6" name="TextBox 5">
            <a:extLst>
              <a:ext uri="{FF2B5EF4-FFF2-40B4-BE49-F238E27FC236}">
                <a16:creationId xmlns:a16="http://schemas.microsoft.com/office/drawing/2014/main" id="{60F49867-E854-4E78-8637-9BD9FF8CFA48}"/>
              </a:ext>
            </a:extLst>
          </p:cNvPr>
          <p:cNvSpPr txBox="1"/>
          <p:nvPr/>
        </p:nvSpPr>
        <p:spPr>
          <a:xfrm>
            <a:off x="1793111" y="5014336"/>
            <a:ext cx="6774984" cy="1323439"/>
          </a:xfrm>
          <a:prstGeom prst="rect">
            <a:avLst/>
          </a:prstGeom>
          <a:noFill/>
        </p:spPr>
        <p:txBody>
          <a:bodyPr wrap="square">
            <a:spAutoFit/>
          </a:bodyPr>
          <a:lstStyle/>
          <a:p>
            <a:pPr lvl="0">
              <a:spcBef>
                <a:spcPts val="0"/>
              </a:spcBef>
              <a:spcAft>
                <a:spcPts val="0"/>
              </a:spcAft>
              <a:buClr>
                <a:schemeClr val="dk1"/>
              </a:buClr>
              <a:buSzPts val="1800"/>
            </a:pPr>
            <a:r>
              <a:rPr lang="en-US" sz="1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If we want to end a sexual relationship with someone, it is important to be open and honest about this. Although this might be difficult, it is kinder than stopping talking to them without any explanation (sometimes called ‘ghosting’), as this is likely to cause far more confusion, pain and upset.</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CB93BDCC-EAB9-41E0-9DEF-D993E9EFBA05}"/>
              </a:ext>
            </a:extLst>
          </p:cNvPr>
          <p:cNvSpPr txBox="1"/>
          <p:nvPr/>
        </p:nvSpPr>
        <p:spPr>
          <a:xfrm>
            <a:off x="836944" y="5168223"/>
            <a:ext cx="412186" cy="1015663"/>
          </a:xfrm>
          <a:prstGeom prst="rect">
            <a:avLst/>
          </a:prstGeom>
          <a:noFill/>
        </p:spPr>
        <p:txBody>
          <a:bodyPr wrap="square">
            <a:spAutoFit/>
          </a:bodyPr>
          <a:lstStyle/>
          <a:p>
            <a:pPr algn="ctr"/>
            <a:r>
              <a:rPr lang="en-GB" sz="6000" dirty="0">
                <a:latin typeface="Wingdings" panose="05000000000000000000" pitchFamily="2" charset="2"/>
                <a:sym typeface="Wingdings" panose="05000000000000000000" pitchFamily="2" charset="2"/>
              </a:rPr>
              <a:t></a:t>
            </a:r>
            <a:endParaRPr lang="en-GB" sz="6000" dirty="0">
              <a:latin typeface="Wingdings" panose="05000000000000000000" pitchFamily="2" charset="2"/>
            </a:endParaRPr>
          </a:p>
        </p:txBody>
      </p:sp>
    </p:spTree>
    <p:extLst>
      <p:ext uri="{BB962C8B-B14F-4D97-AF65-F5344CB8AC3E}">
        <p14:creationId xmlns:p14="http://schemas.microsoft.com/office/powerpoint/2010/main" val="179233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603250"/>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600" b="1" dirty="0">
                <a:solidFill>
                  <a:srgbClr val="B42518"/>
                </a:solidFill>
                <a:latin typeface="Open Sans" panose="020B0604020202020204" charset="0"/>
                <a:ea typeface="Open Sans" panose="020B0604020202020204" charset="0"/>
                <a:cs typeface="Open Sans" panose="020B0604020202020204" charset="0"/>
              </a:rPr>
              <a:t>Plenary</a:t>
            </a:r>
            <a:r>
              <a:rPr lang="en-GB" sz="3600" b="1" dirty="0">
                <a:solidFill>
                  <a:srgbClr val="1D4D47"/>
                </a:solidFill>
                <a:latin typeface="Open Sans" panose="020B0604020202020204" charset="0"/>
                <a:ea typeface="Open Sans" panose="020B0604020202020204" charset="0"/>
                <a:cs typeface="Open Sans" panose="020B0604020202020204" charset="0"/>
              </a:rPr>
              <a:t/>
            </a:r>
            <a:br>
              <a:rPr lang="en-GB" sz="3600" b="1" dirty="0">
                <a:solidFill>
                  <a:srgbClr val="1D4D47"/>
                </a:solidFill>
                <a:latin typeface="Open Sans" panose="020B0604020202020204" charset="0"/>
                <a:ea typeface="Open Sans" panose="020B0604020202020204" charset="0"/>
                <a:cs typeface="Open Sans" panose="020B0604020202020204" charset="0"/>
              </a:rPr>
            </a:br>
            <a:r>
              <a:rPr lang="en-GB" sz="3600" b="1" dirty="0">
                <a:solidFill>
                  <a:srgbClr val="1D4D47"/>
                </a:solidFill>
                <a:latin typeface="Open Sans" panose="020B0604020202020204" charset="0"/>
                <a:ea typeface="Open Sans" panose="020B0604020202020204" charset="0"/>
                <a:cs typeface="Open Sans" panose="020B0604020202020204" charset="0"/>
              </a:rPr>
              <a:t/>
            </a:r>
            <a:br>
              <a:rPr lang="en-GB" sz="3600" b="1" dirty="0">
                <a:solidFill>
                  <a:srgbClr val="1D4D47"/>
                </a:solidFill>
                <a:latin typeface="Open Sans" panose="020B0604020202020204" charset="0"/>
                <a:ea typeface="Open Sans" panose="020B0604020202020204" charset="0"/>
                <a:cs typeface="Open Sans" panose="020B0604020202020204" charset="0"/>
              </a:rPr>
            </a:br>
            <a:r>
              <a:rPr lang="en-GB" sz="3600" b="1" dirty="0">
                <a:solidFill>
                  <a:srgbClr val="B42518"/>
                </a:solidFill>
                <a:latin typeface="Open Sans" panose="020B0604020202020204" charset="0"/>
                <a:ea typeface="Open Sans" panose="020B0604020202020204" charset="0"/>
                <a:cs typeface="Open Sans" panose="020B0604020202020204" charset="0"/>
              </a:rPr>
              <a:t/>
            </a:r>
            <a:br>
              <a:rPr lang="en-GB" sz="3600" b="1" dirty="0">
                <a:solidFill>
                  <a:srgbClr val="B42518"/>
                </a:solidFill>
                <a:latin typeface="Open Sans" panose="020B0604020202020204" charset="0"/>
                <a:ea typeface="Open Sans" panose="020B0604020202020204" charset="0"/>
                <a:cs typeface="Open Sans" panose="020B0604020202020204" charset="0"/>
              </a:rPr>
            </a:br>
            <a:r>
              <a:rPr lang="en-GB" sz="1100" b="1" dirty="0">
                <a:solidFill>
                  <a:srgbClr val="1D4D47"/>
                </a:solidFill>
                <a:latin typeface="Open Sans" panose="020B0604020202020204" charset="0"/>
                <a:ea typeface="Open Sans" panose="020B0604020202020204" charset="0"/>
                <a:cs typeface="Open Sans" panose="020B0604020202020204" charset="0"/>
              </a:rPr>
              <a:t/>
            </a:r>
            <a:br>
              <a:rPr lang="en-GB" sz="1100" b="1" dirty="0">
                <a:solidFill>
                  <a:srgbClr val="1D4D47"/>
                </a:solidFill>
                <a:latin typeface="Open Sans" panose="020B0604020202020204" charset="0"/>
                <a:ea typeface="Open Sans" panose="020B0604020202020204" charset="0"/>
                <a:cs typeface="Open Sans" panose="020B0604020202020204" charset="0"/>
              </a:rPr>
            </a:br>
            <a:r>
              <a:rPr lang="en-GB" sz="1100" b="1" dirty="0">
                <a:solidFill>
                  <a:srgbClr val="1D4D47"/>
                </a:solidFill>
                <a:latin typeface="Open Sans" panose="020B0604020202020204" charset="0"/>
                <a:ea typeface="Open Sans" panose="020B0604020202020204" charset="0"/>
                <a:cs typeface="Open Sans" panose="020B0604020202020204" charset="0"/>
              </a:rPr>
              <a:t/>
            </a:r>
            <a:br>
              <a:rPr lang="en-GB" sz="1100" b="1" dirty="0">
                <a:solidFill>
                  <a:srgbClr val="1D4D47"/>
                </a:solidFill>
                <a:latin typeface="Open Sans" panose="020B0604020202020204" charset="0"/>
                <a:ea typeface="Open Sans" panose="020B0604020202020204" charset="0"/>
                <a:cs typeface="Open Sans" panose="020B0604020202020204" charset="0"/>
              </a:rPr>
            </a:br>
            <a:r>
              <a:rPr lang="en-GB" sz="1100" dirty="0"/>
              <a:t/>
            </a:r>
            <a:br>
              <a:rPr lang="en-GB" sz="1100" dirty="0"/>
            </a:br>
            <a:endParaRPr lang="en-GB" altLang="en-US" sz="3600" b="1" dirty="0">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itle 1">
            <a:extLst>
              <a:ext uri="{FF2B5EF4-FFF2-40B4-BE49-F238E27FC236}">
                <a16:creationId xmlns:a16="http://schemas.microsoft.com/office/drawing/2014/main" id="{6C582275-E7B1-441A-8EF6-825C52D0C810}"/>
              </a:ext>
            </a:extLst>
          </p:cNvPr>
          <p:cNvSpPr txBox="1">
            <a:spLocks/>
          </p:cNvSpPr>
          <p:nvPr/>
        </p:nvSpPr>
        <p:spPr>
          <a:xfrm>
            <a:off x="445448" y="1426033"/>
            <a:ext cx="8230240" cy="3416320"/>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800" dirty="0">
                <a:latin typeface="Open Sans" panose="020B0606030504020204" pitchFamily="34" charset="0"/>
                <a:ea typeface="Open Sans" panose="020B0606030504020204" pitchFamily="34" charset="0"/>
                <a:cs typeface="Open Sans" panose="020B0606030504020204" pitchFamily="34" charset="0"/>
              </a:rPr>
              <a:t>Revisit the questions you thought about at the beginning of the lesson. Have your answers now changed? Note down anything else that you have learnt about sexual relationships from this lesson.</a:t>
            </a:r>
          </a:p>
          <a:p>
            <a:pPr algn="l"/>
            <a:endParaRPr lang="en-GB" sz="1800"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a:buFont typeface="Arial" panose="020B0604020202020204" pitchFamily="34" charset="0"/>
              <a:buChar char="•"/>
            </a:pPr>
            <a:r>
              <a:rPr lang="en-GB" sz="1800" b="1" dirty="0">
                <a:latin typeface="Open Sans" panose="020B0606030504020204" pitchFamily="34" charset="0"/>
                <a:ea typeface="Open Sans" panose="020B0606030504020204" pitchFamily="34" charset="0"/>
                <a:cs typeface="Open Sans" panose="020B0606030504020204" pitchFamily="34" charset="0"/>
              </a:rPr>
              <a:t>What might ‘sex’ mean to different people?</a:t>
            </a:r>
          </a:p>
          <a:p>
            <a:pPr marL="285750" indent="-285750" algn="l">
              <a:buFont typeface="Arial" panose="020B0604020202020204" pitchFamily="34" charset="0"/>
              <a:buChar char="•"/>
            </a:pPr>
            <a:endParaRPr lang="en-GB" sz="18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a:buFont typeface="Arial" panose="020B0604020202020204" pitchFamily="34" charset="0"/>
              <a:buChar char="•"/>
            </a:pPr>
            <a:r>
              <a:rPr lang="en-GB" sz="1800" b="1" dirty="0">
                <a:latin typeface="Open Sans" panose="020B0606030504020204" pitchFamily="34" charset="0"/>
                <a:ea typeface="Open Sans" panose="020B0606030504020204" pitchFamily="34" charset="0"/>
                <a:cs typeface="Open Sans" panose="020B0606030504020204" pitchFamily="34" charset="0"/>
              </a:rPr>
              <a:t>Why might people form sexual relationships?</a:t>
            </a:r>
          </a:p>
          <a:p>
            <a:pPr marL="285750" indent="-285750" algn="l">
              <a:buFont typeface="Arial" panose="020B0604020202020204" pitchFamily="34" charset="0"/>
              <a:buChar char="•"/>
            </a:pPr>
            <a:endParaRPr lang="en-GB" sz="18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a:buFont typeface="Arial" panose="020B0604020202020204" pitchFamily="34" charset="0"/>
              <a:buChar char="•"/>
            </a:pPr>
            <a:r>
              <a:rPr lang="en-GB" sz="1800" b="1" dirty="0">
                <a:latin typeface="Open Sans" panose="020B0606030504020204" pitchFamily="34" charset="0"/>
                <a:ea typeface="Open Sans" panose="020B0606030504020204" pitchFamily="34" charset="0"/>
                <a:cs typeface="Open Sans" panose="020B0606030504020204" pitchFamily="34" charset="0"/>
              </a:rPr>
              <a:t>What makes a healthy sexual relationship?</a:t>
            </a:r>
          </a:p>
          <a:p>
            <a:pPr marL="285750" indent="-285750" algn="l">
              <a:buFont typeface="Arial" panose="020B0604020202020204" pitchFamily="34" charset="0"/>
              <a:buChar char="•"/>
            </a:pPr>
            <a:endParaRPr lang="en-GB" sz="1800" b="1" dirty="0">
              <a:latin typeface="Open Sans" panose="020B0606030504020204" pitchFamily="34" charset="0"/>
              <a:ea typeface="Open Sans" panose="020B0606030504020204" pitchFamily="34" charset="0"/>
              <a:cs typeface="Open Sans" panose="020B0606030504020204" pitchFamily="34" charset="0"/>
            </a:endParaRPr>
          </a:p>
          <a:p>
            <a:pPr algn="l"/>
            <a:endParaRPr lang="en-GB" sz="1800" dirty="0">
              <a:latin typeface="Open Sans" panose="020B0606030504020204" pitchFamily="34" charset="0"/>
              <a:ea typeface="Open Sans" panose="020B0606030504020204" pitchFamily="34" charset="0"/>
              <a:cs typeface="Open Sans" panose="020B0606030504020204" pitchFamily="34" charset="0"/>
            </a:endParaRPr>
          </a:p>
          <a:p>
            <a:pPr algn="l"/>
            <a:endParaRPr lang="en-US" sz="1800" dirty="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195028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light&#10;&#10;Description automatically generated">
            <a:extLst>
              <a:ext uri="{FF2B5EF4-FFF2-40B4-BE49-F238E27FC236}">
                <a16:creationId xmlns:a16="http://schemas.microsoft.com/office/drawing/2014/main" id="{0BEB2A21-2C96-4E43-A8BE-621A5115F3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6797"/>
            <a:ext cx="9144000" cy="6464401"/>
          </a:xfrm>
          <a:prstGeom prst="rect">
            <a:avLst/>
          </a:prstGeom>
        </p:spPr>
      </p:pic>
      <p:sp>
        <p:nvSpPr>
          <p:cNvPr id="5" name="Flowchart: Terminator 4">
            <a:extLst>
              <a:ext uri="{FF2B5EF4-FFF2-40B4-BE49-F238E27FC236}">
                <a16:creationId xmlns:a16="http://schemas.microsoft.com/office/drawing/2014/main" id="{02DE3357-979A-4736-981C-82E5D81E1582}"/>
              </a:ext>
            </a:extLst>
          </p:cNvPr>
          <p:cNvSpPr/>
          <p:nvPr/>
        </p:nvSpPr>
        <p:spPr>
          <a:xfrm>
            <a:off x="2570085" y="2890015"/>
            <a:ext cx="4003829" cy="1261426"/>
          </a:xfrm>
          <a:prstGeom prst="flowChartTerminator">
            <a:avLst/>
          </a:prstGeom>
          <a:solidFill>
            <a:srgbClr val="F59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15">
            <a:extLst>
              <a:ext uri="{FF2B5EF4-FFF2-40B4-BE49-F238E27FC236}">
                <a16:creationId xmlns:a16="http://schemas.microsoft.com/office/drawing/2014/main" id="{80F52FEC-A5B4-48F4-A26A-176FED01FFFC}"/>
              </a:ext>
            </a:extLst>
          </p:cNvPr>
          <p:cNvSpPr txBox="1">
            <a:spLocks/>
          </p:cNvSpPr>
          <p:nvPr/>
        </p:nvSpPr>
        <p:spPr>
          <a:xfrm>
            <a:off x="473867" y="3080543"/>
            <a:ext cx="8196263" cy="348456"/>
          </a:xfrm>
          <a:prstGeom prst="rect">
            <a:avLst/>
          </a:prstGeom>
          <a:noFill/>
          <a:ln w="25400">
            <a:noFill/>
          </a:ln>
        </p:spPr>
        <p:txBody>
          <a:bodyPr lIns="252000" tIns="216000" rIns="252000" bIns="180000"/>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GB" sz="3600" b="1" dirty="0">
                <a:solidFill>
                  <a:srgbClr val="B42518"/>
                </a:solidFill>
                <a:latin typeface="Open Sans" panose="020B0604020202020204" charset="0"/>
                <a:ea typeface="Open Sans" panose="020B0604020202020204" charset="0"/>
                <a:cs typeface="Open Sans" panose="020B0604020202020204" charset="0"/>
              </a:rPr>
              <a:t>Questions?</a:t>
            </a:r>
            <a:endParaRPr lang="en-GB" sz="3600" b="1" dirty="0">
              <a:solidFill>
                <a:srgbClr val="B42518"/>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241104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487363"/>
            <a:ext cx="9144000" cy="620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600" b="1" dirty="0">
                <a:solidFill>
                  <a:srgbClr val="B42518"/>
                </a:solidFill>
                <a:latin typeface="Open Sans"/>
                <a:ea typeface="Open Sans"/>
                <a:cs typeface="Open Sans"/>
                <a:sym typeface="Open Sans"/>
              </a:rPr>
              <a:t>Further Help</a:t>
            </a:r>
            <a:r>
              <a:rPr lang="en-GB" sz="800" dirty="0"/>
              <a:t/>
            </a:r>
            <a:br>
              <a:rPr lang="en-GB" sz="800" dirty="0"/>
            </a:br>
            <a:r>
              <a:rPr lang="en-GB" sz="800" dirty="0"/>
              <a:t/>
            </a:r>
            <a:br>
              <a:rPr lang="en-GB" sz="800" dirty="0"/>
            </a:br>
            <a:r>
              <a:rPr lang="en-GB" sz="1100" dirty="0"/>
              <a:t/>
            </a:r>
            <a:br>
              <a:rPr lang="en-GB" sz="1100" dirty="0"/>
            </a:br>
            <a:endParaRPr lang="en-GB" altLang="en-US" sz="3600" b="1" dirty="0">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343244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E02371-0E3D-47C5-B7B5-8CC8A2B3AF2F}"/>
              </a:ext>
            </a:extLst>
          </p:cNvPr>
          <p:cNvSpPr/>
          <p:nvPr/>
        </p:nvSpPr>
        <p:spPr>
          <a:xfrm>
            <a:off x="3816849" y="3186757"/>
            <a:ext cx="1510301" cy="503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GB"/>
          </a:p>
        </p:txBody>
      </p:sp>
      <p:sp>
        <p:nvSpPr>
          <p:cNvPr id="6" name="Rectangle 5">
            <a:hlinkClick r:id="rId3"/>
            <a:extLst>
              <a:ext uri="{FF2B5EF4-FFF2-40B4-BE49-F238E27FC236}">
                <a16:creationId xmlns:a16="http://schemas.microsoft.com/office/drawing/2014/main" id="{877B6073-C12A-4A0E-9B90-5A6F1568EF3F}"/>
              </a:ext>
            </a:extLst>
          </p:cNvPr>
          <p:cNvSpPr/>
          <p:nvPr/>
        </p:nvSpPr>
        <p:spPr>
          <a:xfrm>
            <a:off x="7310911" y="5659517"/>
            <a:ext cx="1510301" cy="503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156642" y="982164"/>
            <a:ext cx="4151336" cy="4845917"/>
          </a:xfrm>
          <a:prstGeom prst="rect">
            <a:avLst/>
          </a:prstGeom>
        </p:spPr>
      </p:pic>
      <p:sp>
        <p:nvSpPr>
          <p:cNvPr id="6" name="Google Shape;46;p3">
            <a:extLst>
              <a:ext uri="{FF2B5EF4-FFF2-40B4-BE49-F238E27FC236}">
                <a16:creationId xmlns:a16="http://schemas.microsoft.com/office/drawing/2014/main" id="{A80C8937-D990-CE46-9548-EC71C504B1E4}"/>
              </a:ext>
            </a:extLst>
          </p:cNvPr>
          <p:cNvSpPr txBox="1"/>
          <p:nvPr/>
        </p:nvSpPr>
        <p:spPr>
          <a:xfrm>
            <a:off x="1" y="982163"/>
            <a:ext cx="3673928" cy="643404"/>
          </a:xfrm>
          <a:prstGeom prst="rect">
            <a:avLst/>
          </a:prstGeom>
          <a:noFill/>
          <a:ln>
            <a:noFill/>
          </a:ln>
        </p:spPr>
        <p:txBody>
          <a:bodyPr spcFirstLastPara="1" wrap="square" lIns="68569" tIns="34275" rIns="68569" bIns="34275" anchor="t" anchorCtr="0">
            <a:noAutofit/>
          </a:bodyPr>
          <a:lstStyle/>
          <a:p>
            <a:pPr marL="0" marR="0" lvl="0" indent="0" algn="ctr" defTabSz="685800" rtl="0" eaLnBrk="1" fontAlgn="auto" latinLnBrk="0" hangingPunct="1">
              <a:lnSpc>
                <a:spcPct val="100000"/>
              </a:lnSpc>
              <a:spcBef>
                <a:spcPts val="0"/>
              </a:spcBef>
              <a:spcAft>
                <a:spcPts val="0"/>
              </a:spcAft>
              <a:buClr>
                <a:srgbClr val="B45599"/>
              </a:buClr>
              <a:buSzPts val="3600"/>
              <a:buFontTx/>
              <a:buNone/>
              <a:tabLst/>
              <a:defRPr/>
            </a:pPr>
            <a:r>
              <a:rPr kumimoji="0" lang="en-GB" sz="2700" b="1" i="0" u="none" strike="noStrike" kern="1200" cap="none" spc="0" normalizeH="0" baseline="0" noProof="0" dirty="0">
                <a:ln>
                  <a:noFill/>
                </a:ln>
                <a:solidFill>
                  <a:srgbClr val="DD3784"/>
                </a:solidFill>
                <a:effectLst/>
                <a:uLnTx/>
                <a:uFillTx/>
                <a:latin typeface="Open Sans"/>
                <a:ea typeface="Open Sans"/>
                <a:cs typeface="Open Sans"/>
                <a:sym typeface="Open Sans"/>
              </a:rPr>
              <a:t>Protected Characteristics?</a:t>
            </a:r>
            <a:endParaRPr kumimoji="0" sz="2700" b="1" i="0" u="none" strike="noStrike" kern="1200" cap="none" spc="0" normalizeH="0" baseline="0" noProof="0" dirty="0">
              <a:ln>
                <a:noFill/>
              </a:ln>
              <a:solidFill>
                <a:srgbClr val="DD3784"/>
              </a:solidFill>
              <a:effectLst/>
              <a:uLnTx/>
              <a:uFillTx/>
              <a:latin typeface="Open Sans"/>
              <a:ea typeface="Open Sans"/>
              <a:cs typeface="Open Sans"/>
              <a:sym typeface="Open Sans"/>
            </a:endParaRPr>
          </a:p>
        </p:txBody>
      </p:sp>
      <p:sp>
        <p:nvSpPr>
          <p:cNvPr id="7" name="Google Shape;47;p3">
            <a:extLst>
              <a:ext uri="{FF2B5EF4-FFF2-40B4-BE49-F238E27FC236}">
                <a16:creationId xmlns:a16="http://schemas.microsoft.com/office/drawing/2014/main" id="{D79132B8-31FF-B64F-9CCB-5BE0F278456D}"/>
              </a:ext>
            </a:extLst>
          </p:cNvPr>
          <p:cNvSpPr/>
          <p:nvPr/>
        </p:nvSpPr>
        <p:spPr>
          <a:xfrm>
            <a:off x="323851" y="2627277"/>
            <a:ext cx="3350078" cy="1915384"/>
          </a:xfrm>
          <a:prstGeom prst="roundRect">
            <a:avLst>
              <a:gd name="adj" fmla="val 16667"/>
            </a:avLst>
          </a:prstGeom>
          <a:solidFill>
            <a:srgbClr val="F074B6"/>
          </a:solid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262626"/>
                </a:solidFill>
                <a:effectLst/>
                <a:uLnTx/>
                <a:uFillTx/>
                <a:latin typeface="Open Sans"/>
                <a:ea typeface="Open Sans"/>
                <a:cs typeface="Open Sans"/>
                <a:sym typeface="Open Sans"/>
              </a:rPr>
              <a:t>Protected characteristics </a:t>
            </a:r>
            <a:r>
              <a:rPr kumimoji="0" lang="en-GB" sz="1350" b="0" i="0" u="none" strike="noStrike" kern="1200" cap="none" spc="0" normalizeH="0" baseline="0" noProof="0" dirty="0">
                <a:ln>
                  <a:noFill/>
                </a:ln>
                <a:solidFill>
                  <a:srgbClr val="262626"/>
                </a:solidFill>
                <a:effectLst/>
                <a:uLnTx/>
                <a:uFillTx/>
                <a:latin typeface="Open Sans"/>
                <a:ea typeface="Open Sans"/>
                <a:cs typeface="Open Sans"/>
                <a:sym typeface="Open Sans"/>
              </a:rPr>
              <a:t>are aspects of a person’s identity that are protected under the </a:t>
            </a:r>
            <a:r>
              <a:rPr kumimoji="0" lang="en-GB" sz="1350" b="1" i="0" u="none" strike="noStrike" kern="1200" cap="none" spc="0" normalizeH="0" baseline="0" noProof="0" dirty="0">
                <a:ln>
                  <a:noFill/>
                </a:ln>
                <a:solidFill>
                  <a:srgbClr val="262626"/>
                </a:solidFill>
                <a:effectLst/>
                <a:uLnTx/>
                <a:uFillTx/>
                <a:latin typeface="Open Sans"/>
                <a:ea typeface="Open Sans"/>
                <a:cs typeface="Open Sans"/>
                <a:sym typeface="Open Sans"/>
              </a:rPr>
              <a:t>Equality Act 2010</a:t>
            </a:r>
            <a:r>
              <a:rPr kumimoji="0" lang="en-GB" sz="1350" b="0" i="0" u="none" strike="noStrike" kern="1200" cap="none" spc="0" normalizeH="0" baseline="0" noProof="0" dirty="0">
                <a:ln>
                  <a:noFill/>
                </a:ln>
                <a:solidFill>
                  <a:srgbClr val="262626"/>
                </a:solidFill>
                <a:effectLst/>
                <a:uLnTx/>
                <a:uFillTx/>
                <a:latin typeface="Open Sans"/>
                <a:ea typeface="Open Sans"/>
                <a:cs typeface="Open Sans"/>
                <a:sym typeface="Open Sans"/>
              </a:rPr>
              <a:t>. </a:t>
            </a:r>
            <a:r>
              <a:rPr kumimoji="0" lang="en-GB" sz="1350" b="0" i="0" u="none" strike="noStrike" kern="1200" cap="none" spc="0" normalizeH="0" baseline="0" noProof="0" dirty="0">
                <a:ln>
                  <a:noFill/>
                </a:ln>
                <a:solidFill>
                  <a:srgbClr val="202124"/>
                </a:solidFill>
                <a:effectLst/>
                <a:uLnTx/>
                <a:uFillTx/>
                <a:latin typeface="Open Sans"/>
                <a:ea typeface="Open Sans"/>
                <a:cs typeface="Open Sans"/>
                <a:sym typeface="Open Sans"/>
              </a:rPr>
              <a:t>This law makes it illegal to discriminate against someone based on these characteristics, helping to promote a fairer and more equal society.</a:t>
            </a:r>
            <a:endParaRPr kumimoji="0" sz="1350" b="0" i="0" u="none" strike="noStrike" kern="1200" cap="none" spc="0" normalizeH="0" baseline="0" noProof="0" dirty="0">
              <a:ln>
                <a:noFill/>
              </a:ln>
              <a:solidFill>
                <a:srgbClr val="262626"/>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1372516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ocial, Moral, Spiritual, Cultural (SMSC) • Admiral Lord Nelson 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07" y="1313395"/>
            <a:ext cx="8406752" cy="22870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1407" y="3786596"/>
            <a:ext cx="8406752" cy="175432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30A0"/>
                </a:solidFill>
                <a:effectLst/>
                <a:uLnTx/>
                <a:uFillTx/>
                <a:latin typeface="Bahnschrift" panose="020B0502040204020203" pitchFamily="34" charset="0"/>
                <a:ea typeface="+mn-ea"/>
                <a:cs typeface="+mn-cs"/>
              </a:rPr>
              <a:t>At UALS we continually promote the values that underpin SMSC. These values form the foundations on which the RSHE curriculum has been designed and in </a:t>
            </a:r>
            <a:r>
              <a:rPr kumimoji="0" lang="en-GB" sz="1800" b="0" i="0" u="none" strike="noStrike" kern="1200" cap="none" spc="0" normalizeH="0" baseline="0" noProof="0">
                <a:ln>
                  <a:noFill/>
                </a:ln>
                <a:solidFill>
                  <a:srgbClr val="7030A0"/>
                </a:solidFill>
                <a:effectLst/>
                <a:uLnTx/>
                <a:uFillTx/>
                <a:latin typeface="Bahnschrift" panose="020B0502040204020203" pitchFamily="34" charset="0"/>
                <a:ea typeface="+mn-ea"/>
                <a:cs typeface="+mn-cs"/>
              </a:rPr>
              <a:t>the ways </a:t>
            </a:r>
            <a:r>
              <a:rPr kumimoji="0" lang="en-GB" sz="1800" b="0" i="0" u="none" strike="noStrike" kern="1200" cap="none" spc="0" normalizeH="0" baseline="0" noProof="0" dirty="0">
                <a:ln>
                  <a:noFill/>
                </a:ln>
                <a:solidFill>
                  <a:srgbClr val="7030A0"/>
                </a:solidFill>
                <a:effectLst/>
                <a:uLnTx/>
                <a:uFillTx/>
                <a:latin typeface="Bahnschrift" panose="020B0502040204020203" pitchFamily="34" charset="0"/>
                <a:ea typeface="+mn-ea"/>
                <a:cs typeface="+mn-cs"/>
              </a:rPr>
              <a:t>we teach </a:t>
            </a:r>
            <a:r>
              <a:rPr kumimoji="0" lang="en-GB" sz="1800" b="0" i="0" u="none" strike="noStrike" kern="1200" cap="none" spc="0" normalizeH="0" baseline="0" noProof="0">
                <a:ln>
                  <a:noFill/>
                </a:ln>
                <a:solidFill>
                  <a:srgbClr val="7030A0"/>
                </a:solidFill>
                <a:effectLst/>
                <a:uLnTx/>
                <a:uFillTx/>
                <a:latin typeface="Bahnschrift" panose="020B0502040204020203" pitchFamily="34" charset="0"/>
                <a:ea typeface="+mn-ea"/>
                <a:cs typeface="+mn-cs"/>
              </a:rPr>
              <a:t>and learn. </a:t>
            </a:r>
            <a:endParaRPr kumimoji="0" lang="en-GB" sz="1800" b="0" i="0" u="none" strike="noStrike" kern="1200" cap="none" spc="0" normalizeH="0" baseline="0" noProof="0" dirty="0">
              <a:ln>
                <a:noFill/>
              </a:ln>
              <a:solidFill>
                <a:srgbClr val="7030A0"/>
              </a:solidFill>
              <a:effectLst/>
              <a:uLnTx/>
              <a:uFillTx/>
              <a:latin typeface="Bahnschrift" panose="020B0502040204020203" pitchFamily="34"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7030A0"/>
              </a:solidFill>
              <a:effectLst/>
              <a:uLnTx/>
              <a:uFillTx/>
              <a:latin typeface="Bahnschrift" panose="020B0502040204020203" pitchFamily="34"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30A0"/>
                </a:solidFill>
                <a:effectLst/>
                <a:uLnTx/>
                <a:uFillTx/>
                <a:latin typeface="Bahnschrift" panose="020B0502040204020203" pitchFamily="34" charset="0"/>
                <a:ea typeface="+mn-ea"/>
                <a:cs typeface="+mn-cs"/>
              </a:rPr>
              <a:t>The concept of SMSC will be used to promote and develop our pupils understanding of British Values throughout their RSHE Learning Journey.</a:t>
            </a:r>
          </a:p>
        </p:txBody>
      </p:sp>
    </p:spTree>
    <p:extLst>
      <p:ext uri="{BB962C8B-B14F-4D97-AF65-F5344CB8AC3E}">
        <p14:creationId xmlns:p14="http://schemas.microsoft.com/office/powerpoint/2010/main" val="3434529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l="18447" t="19211" r="51972" b="8670"/>
          <a:stretch/>
        </p:blipFill>
        <p:spPr bwMode="auto">
          <a:xfrm>
            <a:off x="529046" y="955222"/>
            <a:ext cx="8141426" cy="4967151"/>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1136469" y="1180555"/>
            <a:ext cx="6730637" cy="440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British Values in RSHE</a:t>
            </a:r>
          </a:p>
        </p:txBody>
      </p:sp>
    </p:spTree>
    <p:extLst>
      <p:ext uri="{BB962C8B-B14F-4D97-AF65-F5344CB8AC3E}">
        <p14:creationId xmlns:p14="http://schemas.microsoft.com/office/powerpoint/2010/main" val="727027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603250"/>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600" b="1" dirty="0">
                <a:solidFill>
                  <a:srgbClr val="B42518"/>
                </a:solidFill>
                <a:latin typeface="Open Sans"/>
                <a:ea typeface="Open Sans"/>
                <a:cs typeface="Open Sans"/>
                <a:sym typeface="Open Sans"/>
              </a:rPr>
              <a:t>Question Box</a:t>
            </a:r>
            <a:r>
              <a:rPr lang="en-GB" sz="1100" dirty="0"/>
              <a:t/>
            </a:r>
            <a:br>
              <a:rPr lang="en-GB" sz="1100" dirty="0"/>
            </a:br>
            <a:endParaRPr lang="en-GB" altLang="en-US" sz="3600" b="1" dirty="0">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itle 1">
            <a:extLst>
              <a:ext uri="{FF2B5EF4-FFF2-40B4-BE49-F238E27FC236}">
                <a16:creationId xmlns:a16="http://schemas.microsoft.com/office/drawing/2014/main" id="{6C582275-E7B1-441A-8EF6-825C52D0C810}"/>
              </a:ext>
            </a:extLst>
          </p:cNvPr>
          <p:cNvSpPr txBox="1">
            <a:spLocks/>
          </p:cNvSpPr>
          <p:nvPr/>
        </p:nvSpPr>
        <p:spPr>
          <a:xfrm>
            <a:off x="431800" y="1298622"/>
            <a:ext cx="8280400" cy="1280287"/>
          </a:xfrm>
          <a:prstGeom prst="rect">
            <a:avLst/>
          </a:prstGeom>
        </p:spPr>
        <p:txBody>
          <a:bodyPr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2200"/>
              </a:lnSpc>
              <a:spcAft>
                <a:spcPts val="600"/>
              </a:spcAft>
              <a:defRPr/>
            </a:pPr>
            <a:r>
              <a:rPr lang="en-GB" sz="1800" dirty="0">
                <a:latin typeface="Open Sans" panose="020B0604020202020204" charset="0"/>
                <a:ea typeface="Open Sans" panose="020B0604020202020204" charset="0"/>
                <a:cs typeface="Open Sans" panose="020B0604020202020204" charset="0"/>
              </a:rPr>
              <a:t>If you have a question during this lesson that you don’t want to ask in front of everyone, write it down on one of the cards provided and put it in the question box. </a:t>
            </a:r>
          </a:p>
          <a:p>
            <a:pPr algn="l" fontAlgn="auto">
              <a:lnSpc>
                <a:spcPts val="2200"/>
              </a:lnSpc>
              <a:spcAft>
                <a:spcPts val="600"/>
              </a:spcAft>
              <a:defRPr/>
            </a:pPr>
            <a:endParaRPr lang="en-GB" sz="1600" spc="20" dirty="0">
              <a:solidFill>
                <a:schemeClr val="tx1">
                  <a:lumMod val="85000"/>
                  <a:lumOff val="15000"/>
                </a:schemeClr>
              </a:solidFill>
              <a:latin typeface="Open Sans" pitchFamily="34" charset="0"/>
              <a:ea typeface="Open Sans" pitchFamily="34" charset="0"/>
              <a:cs typeface="Open Sans" pitchFamily="34" charset="0"/>
            </a:endParaRPr>
          </a:p>
        </p:txBody>
      </p:sp>
      <p:pic>
        <p:nvPicPr>
          <p:cNvPr id="11" name="Picture 10" descr="Text&#10;&#10;Description automatically generated">
            <a:extLst>
              <a:ext uri="{FF2B5EF4-FFF2-40B4-BE49-F238E27FC236}">
                <a16:creationId xmlns:a16="http://schemas.microsoft.com/office/drawing/2014/main" id="{C5BA759D-DDD8-4C4A-B7FA-A86762D4E7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1441" y="2913545"/>
            <a:ext cx="6041117" cy="3341205"/>
          </a:xfrm>
          <a:prstGeom prst="rect">
            <a:avLst/>
          </a:prstGeom>
        </p:spPr>
      </p:pic>
      <p:pic>
        <p:nvPicPr>
          <p:cNvPr id="3" name="Picture 2" descr="Chart&#10;&#10;Description automatically generated">
            <a:extLst>
              <a:ext uri="{FF2B5EF4-FFF2-40B4-BE49-F238E27FC236}">
                <a16:creationId xmlns:a16="http://schemas.microsoft.com/office/drawing/2014/main" id="{DE0AF2E6-5425-45D5-8E89-D3C19EFFC0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171"/>
          <a:stretch/>
        </p:blipFill>
        <p:spPr>
          <a:xfrm>
            <a:off x="2811993" y="3969554"/>
            <a:ext cx="3271436" cy="2100664"/>
          </a:xfrm>
          <a:prstGeom prst="rect">
            <a:avLst/>
          </a:prstGeom>
          <a:ln w="28575">
            <a:solidFill>
              <a:srgbClr val="D75624"/>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603250"/>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600" b="1" dirty="0">
                <a:solidFill>
                  <a:srgbClr val="B42518"/>
                </a:solidFill>
                <a:latin typeface="Open Sans"/>
                <a:ea typeface="Open Sans"/>
                <a:cs typeface="Open Sans"/>
                <a:sym typeface="Open Sans"/>
              </a:rPr>
              <a:t>Starter</a:t>
            </a:r>
            <a:r>
              <a:rPr lang="en-GB" sz="1100" dirty="0"/>
              <a:t/>
            </a:r>
            <a:br>
              <a:rPr lang="en-GB" sz="1100" dirty="0"/>
            </a:br>
            <a:endParaRPr lang="en-GB" altLang="en-US" sz="3600" b="1" dirty="0">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C393CEA9-5CB2-41DF-AB90-8CC6A1B0083D}"/>
              </a:ext>
            </a:extLst>
          </p:cNvPr>
          <p:cNvSpPr txBox="1">
            <a:spLocks/>
          </p:cNvSpPr>
          <p:nvPr/>
        </p:nvSpPr>
        <p:spPr>
          <a:xfrm>
            <a:off x="431800" y="1376363"/>
            <a:ext cx="8280400" cy="2195473"/>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2200"/>
              </a:lnSpc>
              <a:spcAft>
                <a:spcPts val="600"/>
              </a:spcAft>
              <a:defRPr/>
            </a:pPr>
            <a:r>
              <a:rPr lang="en-US" sz="18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Consider the following questions:</a:t>
            </a:r>
          </a:p>
          <a:p>
            <a:pPr algn="l" fontAlgn="auto">
              <a:lnSpc>
                <a:spcPts val="2200"/>
              </a:lnSpc>
              <a:spcAft>
                <a:spcPts val="600"/>
              </a:spcAft>
              <a:defRPr/>
            </a:pPr>
            <a:endParaRPr lang="en-US" sz="1800" b="1"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285750" indent="-285750" algn="l">
              <a:buFont typeface="Arial" panose="020B0604020202020204" pitchFamily="34" charset="0"/>
              <a:buChar char="•"/>
            </a:pPr>
            <a:r>
              <a:rPr lang="en-GB" sz="1800" b="1" dirty="0">
                <a:latin typeface="Open Sans" panose="020B0606030504020204" pitchFamily="34" charset="0"/>
                <a:ea typeface="Open Sans" panose="020B0606030504020204" pitchFamily="34" charset="0"/>
                <a:cs typeface="Open Sans" panose="020B0606030504020204" pitchFamily="34" charset="0"/>
              </a:rPr>
              <a:t>What might ‘sex’ mean to different people?</a:t>
            </a:r>
          </a:p>
          <a:p>
            <a:pPr marL="285750" indent="-285750" algn="l">
              <a:buFont typeface="Arial" panose="020B0604020202020204" pitchFamily="34" charset="0"/>
              <a:buChar char="•"/>
            </a:pPr>
            <a:endParaRPr lang="en-GB" sz="18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a:buFont typeface="Arial" panose="020B0604020202020204" pitchFamily="34" charset="0"/>
              <a:buChar char="•"/>
            </a:pPr>
            <a:r>
              <a:rPr lang="en-GB" sz="1800" b="1" dirty="0">
                <a:latin typeface="Open Sans" panose="020B0606030504020204" pitchFamily="34" charset="0"/>
                <a:ea typeface="Open Sans" panose="020B0606030504020204" pitchFamily="34" charset="0"/>
                <a:cs typeface="Open Sans" panose="020B0606030504020204" pitchFamily="34" charset="0"/>
              </a:rPr>
              <a:t>Why might people form sexual relationships?</a:t>
            </a:r>
          </a:p>
          <a:p>
            <a:pPr marL="285750" indent="-285750" algn="l">
              <a:buFont typeface="Arial" panose="020B0604020202020204" pitchFamily="34" charset="0"/>
              <a:buChar char="•"/>
            </a:pPr>
            <a:endParaRPr lang="en-GB" sz="18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lgn="l">
              <a:buFont typeface="Arial" panose="020B0604020202020204" pitchFamily="34" charset="0"/>
              <a:buChar char="•"/>
            </a:pPr>
            <a:r>
              <a:rPr lang="en-GB" sz="1800" b="1" dirty="0">
                <a:latin typeface="Open Sans" panose="020B0606030504020204" pitchFamily="34" charset="0"/>
                <a:ea typeface="Open Sans" panose="020B0606030504020204" pitchFamily="34" charset="0"/>
                <a:cs typeface="Open Sans" panose="020B0606030504020204" pitchFamily="34" charset="0"/>
              </a:rPr>
              <a:t>What makes a sexual relationship healthy?</a:t>
            </a:r>
          </a:p>
        </p:txBody>
      </p:sp>
      <p:sp>
        <p:nvSpPr>
          <p:cNvPr id="7" name="Flowchart: Terminator 6">
            <a:extLst>
              <a:ext uri="{FF2B5EF4-FFF2-40B4-BE49-F238E27FC236}">
                <a16:creationId xmlns:a16="http://schemas.microsoft.com/office/drawing/2014/main" id="{37140D7B-2C20-4A58-AE64-3F7E7BA50CCA}"/>
              </a:ext>
            </a:extLst>
          </p:cNvPr>
          <p:cNvSpPr/>
          <p:nvPr/>
        </p:nvSpPr>
        <p:spPr>
          <a:xfrm>
            <a:off x="2523753" y="4453767"/>
            <a:ext cx="4096494" cy="1351843"/>
          </a:xfrm>
          <a:prstGeom prst="flowChartTerminator">
            <a:avLst/>
          </a:prstGeom>
          <a:solidFill>
            <a:srgbClr val="F59E3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59BBE8A6-09F1-4D54-A232-8DDEA732DF7B}"/>
              </a:ext>
            </a:extLst>
          </p:cNvPr>
          <p:cNvSpPr txBox="1">
            <a:spLocks/>
          </p:cNvSpPr>
          <p:nvPr/>
        </p:nvSpPr>
        <p:spPr>
          <a:xfrm>
            <a:off x="2876778" y="4806843"/>
            <a:ext cx="3390443" cy="645690"/>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lnSpc>
                <a:spcPts val="2200"/>
              </a:lnSpc>
              <a:spcAft>
                <a:spcPts val="600"/>
              </a:spcAft>
              <a:defRPr/>
            </a:pPr>
            <a:r>
              <a:rPr lang="en-US" sz="1800" dirty="0">
                <a:solidFill>
                  <a:schemeClr val="dk1"/>
                </a:solidFill>
                <a:latin typeface="Open Sans"/>
                <a:ea typeface="Open Sans"/>
                <a:cs typeface="Open Sans"/>
                <a:sym typeface="Open Sans"/>
              </a:rPr>
              <a:t>Remember that there are no set answers at this point!</a:t>
            </a:r>
            <a:endParaRPr lang="en-GB" sz="1600" spc="20" dirty="0">
              <a:solidFill>
                <a:schemeClr val="tx1">
                  <a:lumMod val="85000"/>
                  <a:lumOff val="15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113926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603250"/>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3600" b="1" dirty="0">
                <a:solidFill>
                  <a:srgbClr val="B42518"/>
                </a:solidFill>
                <a:latin typeface="Open Sans"/>
                <a:ea typeface="Open Sans"/>
                <a:cs typeface="Open Sans"/>
                <a:sym typeface="Open Sans"/>
              </a:rPr>
              <a:t>Sexual Relationships</a:t>
            </a:r>
            <a:r>
              <a:rPr lang="en-GB" sz="1100" dirty="0"/>
              <a:t/>
            </a:r>
            <a:br>
              <a:rPr lang="en-GB" sz="1100" dirty="0"/>
            </a:br>
            <a:endParaRPr lang="en-GB" altLang="en-US" sz="3600" b="1" dirty="0">
              <a:solidFill>
                <a:srgbClr val="1F4E4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C393CEA9-5CB2-41DF-AB90-8CC6A1B0083D}"/>
              </a:ext>
            </a:extLst>
          </p:cNvPr>
          <p:cNvSpPr txBox="1">
            <a:spLocks/>
          </p:cNvSpPr>
          <p:nvPr/>
        </p:nvSpPr>
        <p:spPr>
          <a:xfrm>
            <a:off x="431800" y="2347122"/>
            <a:ext cx="8280399" cy="4082528"/>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2200"/>
              </a:lnSpc>
              <a:spcAft>
                <a:spcPts val="1200"/>
              </a:spcAft>
              <a:defRPr/>
            </a:pPr>
            <a:r>
              <a:rPr lang="en-US" sz="1800" b="1" dirty="0">
                <a:latin typeface="Open Sans"/>
                <a:ea typeface="Open Sans"/>
                <a:cs typeface="Open Sans"/>
                <a:sym typeface="Open Sans"/>
              </a:rPr>
              <a:t>Sex</a:t>
            </a:r>
            <a:r>
              <a:rPr lang="en-US" sz="1800" dirty="0">
                <a:latin typeface="Open Sans"/>
                <a:ea typeface="Open Sans"/>
                <a:cs typeface="Open Sans"/>
                <a:sym typeface="Open Sans"/>
              </a:rPr>
              <a:t> – </a:t>
            </a:r>
            <a:r>
              <a:rPr lang="en-GB" sz="1800" dirty="0">
                <a:latin typeface="Open Sans"/>
                <a:ea typeface="Open Sans"/>
                <a:cs typeface="Open Sans"/>
                <a:sym typeface="Open Sans"/>
              </a:rPr>
              <a:t>can refer to sexual activity, sexual intercourse or biological sex.</a:t>
            </a:r>
            <a:endParaRPr lang="en-GB" sz="1800" b="1" dirty="0">
              <a:latin typeface="Open Sans"/>
              <a:ea typeface="Open Sans"/>
              <a:cs typeface="Open Sans"/>
              <a:sym typeface="Open Sans"/>
            </a:endParaRPr>
          </a:p>
          <a:p>
            <a:pPr algn="l" fontAlgn="auto">
              <a:lnSpc>
                <a:spcPts val="2200"/>
              </a:lnSpc>
              <a:spcAft>
                <a:spcPts val="1200"/>
              </a:spcAft>
              <a:defRPr/>
            </a:pPr>
            <a:r>
              <a:rPr lang="en-GB" sz="1800" b="1" dirty="0">
                <a:latin typeface="Open Sans"/>
                <a:ea typeface="Open Sans"/>
                <a:cs typeface="Open Sans"/>
                <a:sym typeface="Open Sans"/>
              </a:rPr>
              <a:t>Sexual activity </a:t>
            </a:r>
            <a:r>
              <a:rPr lang="en-GB" sz="1800" dirty="0">
                <a:latin typeface="Open Sans"/>
                <a:ea typeface="Open Sans"/>
                <a:cs typeface="Open Sans"/>
                <a:sym typeface="Open Sans"/>
              </a:rPr>
              <a:t>– intimate or physical activity by oneself or with others that is considered sexual by those involved. This might include kissing, sexual touching, oral, anal and vaginal sex.</a:t>
            </a:r>
          </a:p>
          <a:p>
            <a:pPr algn="l" fontAlgn="auto">
              <a:lnSpc>
                <a:spcPts val="2200"/>
              </a:lnSpc>
              <a:spcAft>
                <a:spcPts val="1200"/>
              </a:spcAft>
              <a:defRPr/>
            </a:pPr>
            <a:r>
              <a:rPr lang="en-GB" sz="1800" b="1" dirty="0">
                <a:latin typeface="Open Sans"/>
                <a:ea typeface="Open Sans"/>
                <a:cs typeface="Open Sans"/>
                <a:sym typeface="Open Sans"/>
              </a:rPr>
              <a:t>Sexual intercourse</a:t>
            </a:r>
            <a:r>
              <a:rPr lang="en-GB" sz="1800" dirty="0">
                <a:latin typeface="Open Sans"/>
                <a:ea typeface="Open Sans"/>
                <a:cs typeface="Open Sans"/>
                <a:sym typeface="Open Sans"/>
              </a:rPr>
              <a:t> – sexual contact between individuals involving penetration. This is just one type of sexual activity.</a:t>
            </a:r>
          </a:p>
          <a:p>
            <a:pPr algn="l" fontAlgn="auto">
              <a:lnSpc>
                <a:spcPts val="2200"/>
              </a:lnSpc>
              <a:spcAft>
                <a:spcPts val="1200"/>
              </a:spcAft>
              <a:defRPr/>
            </a:pPr>
            <a:r>
              <a:rPr lang="en-GB" sz="1800" b="1" dirty="0">
                <a:latin typeface="Open Sans"/>
                <a:ea typeface="Open Sans"/>
                <a:cs typeface="Open Sans"/>
                <a:sym typeface="Open Sans"/>
              </a:rPr>
              <a:t>Biological sex </a:t>
            </a:r>
            <a:r>
              <a:rPr lang="en-GB" sz="1800" dirty="0">
                <a:latin typeface="Open Sans"/>
                <a:ea typeface="Open Sans"/>
                <a:cs typeface="Open Sans"/>
                <a:sym typeface="Open Sans"/>
              </a:rPr>
              <a:t>– usually determined by a person’s biological genitalia, their reproductive systems, the sex chromosomes in their body and the hormone levels they produce.</a:t>
            </a:r>
          </a:p>
          <a:p>
            <a:pPr algn="l" fontAlgn="auto">
              <a:lnSpc>
                <a:spcPts val="2200"/>
              </a:lnSpc>
              <a:spcAft>
                <a:spcPts val="1200"/>
              </a:spcAft>
              <a:defRPr/>
            </a:pPr>
            <a:r>
              <a:rPr lang="en-GB" sz="1800" b="1" dirty="0">
                <a:latin typeface="Open Sans"/>
                <a:ea typeface="Open Sans"/>
                <a:cs typeface="Open Sans"/>
                <a:sym typeface="Open Sans"/>
              </a:rPr>
              <a:t>Sexuality</a:t>
            </a:r>
            <a:r>
              <a:rPr lang="en-GB" sz="1800" dirty="0">
                <a:latin typeface="Open Sans"/>
                <a:ea typeface="Open Sans"/>
                <a:cs typeface="Open Sans"/>
                <a:sym typeface="Open Sans"/>
              </a:rPr>
              <a:t> </a:t>
            </a:r>
            <a:r>
              <a:rPr lang="en-US" sz="1800" dirty="0">
                <a:latin typeface="Open Sans"/>
                <a:ea typeface="Open Sans"/>
                <a:cs typeface="Open Sans"/>
                <a:sym typeface="Open Sans"/>
              </a:rPr>
              <a:t>–</a:t>
            </a:r>
            <a:r>
              <a:rPr lang="en-GB" sz="1800" dirty="0">
                <a:latin typeface="Open Sans"/>
                <a:ea typeface="Open Sans"/>
                <a:cs typeface="Open Sans"/>
                <a:sym typeface="Open Sans"/>
              </a:rPr>
              <a:t> made up of someone’s sexual feelings, thoughts, attractions and behaviours towards themselves and/or others. This is unique to them and their sexual orientation is just one part of this.</a:t>
            </a:r>
          </a:p>
        </p:txBody>
      </p:sp>
      <p:sp>
        <p:nvSpPr>
          <p:cNvPr id="6" name="Title 1">
            <a:extLst>
              <a:ext uri="{FF2B5EF4-FFF2-40B4-BE49-F238E27FC236}">
                <a16:creationId xmlns:a16="http://schemas.microsoft.com/office/drawing/2014/main" id="{EDFD9AA3-135D-4288-AD50-876CF2D099E1}"/>
              </a:ext>
            </a:extLst>
          </p:cNvPr>
          <p:cNvSpPr txBox="1">
            <a:spLocks/>
          </p:cNvSpPr>
          <p:nvPr/>
        </p:nvSpPr>
        <p:spPr>
          <a:xfrm>
            <a:off x="457560" y="1391364"/>
            <a:ext cx="8254639" cy="645690"/>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2200"/>
              </a:lnSpc>
              <a:spcAft>
                <a:spcPts val="600"/>
              </a:spcAft>
              <a:defRPr/>
            </a:pPr>
            <a:r>
              <a:rPr lang="en-US" sz="1800" dirty="0">
                <a:latin typeface="Open Sans"/>
                <a:ea typeface="Open Sans"/>
                <a:cs typeface="Open Sans"/>
                <a:sym typeface="Open Sans"/>
              </a:rPr>
              <a:t>‘Sex’ can mean different things in different contexts. These definitions should help to clear things up a bit:</a:t>
            </a:r>
          </a:p>
        </p:txBody>
      </p:sp>
    </p:spTree>
    <p:extLst>
      <p:ext uri="{BB962C8B-B14F-4D97-AF65-F5344CB8AC3E}">
        <p14:creationId xmlns:p14="http://schemas.microsoft.com/office/powerpoint/2010/main" val="298519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rIns="0">
        <a:spAutoFit/>
      </a:bodyPr>
      <a:lstStyle>
        <a:defPPr algn="l" fontAlgn="auto">
          <a:lnSpc>
            <a:spcPts val="2300"/>
          </a:lnSpc>
          <a:spcAft>
            <a:spcPts val="600"/>
          </a:spcAft>
          <a:defRPr sz="1800" b="1" spc="20" dirty="0">
            <a:solidFill>
              <a:schemeClr val="tx1">
                <a:lumMod val="85000"/>
                <a:lumOff val="15000"/>
              </a:schemeClr>
            </a:solidFill>
            <a:latin typeface="Open Sans" pitchFamily="34" charset="0"/>
            <a:ea typeface="Open Sans" pitchFamily="34" charset="0"/>
            <a:cs typeface="Open Sans" pitchFamily="34" charset="0"/>
          </a:defRPr>
        </a:defPPr>
      </a:lstStyle>
    </a:txDef>
  </a:objectDefaults>
  <a:extraClrSchemeLst/>
  <a:extLst>
    <a:ext uri="{05A4C25C-085E-4340-85A3-A5531E510DB2}">
      <thm15:themeFamily xmlns:thm15="http://schemas.microsoft.com/office/thememl/2012/main" name="Presentation1" id="{813C5803-A932-423D-B356-F7166CDD6681}" vid="{A9CCDCE7-E5E5-47A5-A885-B33216628499}"/>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B4E54CA4-09E5-47F3-B081-FAF4EA44D2A6}" vid="{E049786E-C049-4A37-AA90-6B27F2831795}"/>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8508ADFDBBE642B9A6935D3F0A9A25" ma:contentTypeVersion="14" ma:contentTypeDescription="Create a new document." ma:contentTypeScope="" ma:versionID="fc5fea93a38d48ac6ee1bbac0a899f87">
  <xsd:schema xmlns:xsd="http://www.w3.org/2001/XMLSchema" xmlns:xs="http://www.w3.org/2001/XMLSchema" xmlns:p="http://schemas.microsoft.com/office/2006/metadata/properties" xmlns:ns2="305c1d67-98fb-4267-bd04-0cbe9fc1250c" xmlns:ns3="ce889a2c-8852-453f-9eb2-d62729c8d0e7" targetNamespace="http://schemas.microsoft.com/office/2006/metadata/properties" ma:root="true" ma:fieldsID="9eb5ac5375df55135b35779df6f12282" ns2:_="" ns3:_="">
    <xsd:import namespace="305c1d67-98fb-4267-bd04-0cbe9fc1250c"/>
    <xsd:import namespace="ce889a2c-8852-453f-9eb2-d62729c8d0e7"/>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5c1d67-98fb-4267-bd04-0cbe9fc125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71d7f73-cb4e-4cbb-92f5-fd8c140af449"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e889a2c-8852-453f-9eb2-d62729c8d0e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e407f88-1732-48b4-a822-9ea3570cde24}" ma:internalName="TaxCatchAll" ma:showField="CatchAllData" ma:web="ce889a2c-8852-453f-9eb2-d62729c8d0e7">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05c1d67-98fb-4267-bd04-0cbe9fc1250c">
      <Terms xmlns="http://schemas.microsoft.com/office/infopath/2007/PartnerControls"/>
    </lcf76f155ced4ddcb4097134ff3c332f>
    <TaxCatchAll xmlns="ce889a2c-8852-453f-9eb2-d62729c8d0e7" xsi:nil="true"/>
  </documentManagement>
</p:properties>
</file>

<file path=customXml/itemProps1.xml><?xml version="1.0" encoding="utf-8"?>
<ds:datastoreItem xmlns:ds="http://schemas.openxmlformats.org/officeDocument/2006/customXml" ds:itemID="{1B4A5439-0C7E-435F-B84F-FAA8CB05AD50}"/>
</file>

<file path=customXml/itemProps2.xml><?xml version="1.0" encoding="utf-8"?>
<ds:datastoreItem xmlns:ds="http://schemas.openxmlformats.org/officeDocument/2006/customXml" ds:itemID="{1AACFFE3-6D31-4F1E-9349-8237F772FCCA}"/>
</file>

<file path=customXml/itemProps3.xml><?xml version="1.0" encoding="utf-8"?>
<ds:datastoreItem xmlns:ds="http://schemas.openxmlformats.org/officeDocument/2006/customXml" ds:itemID="{A3608346-7DD0-4EC4-82A7-197EBE72914D}"/>
</file>

<file path=docProps/app.xml><?xml version="1.0" encoding="utf-8"?>
<Properties xmlns="http://schemas.openxmlformats.org/officeDocument/2006/extended-properties" xmlns:vt="http://schemas.openxmlformats.org/officeDocument/2006/docPropsVTypes">
  <Template>Beyond - RSE PowerPoint Template</Template>
  <TotalTime>3244</TotalTime>
  <Words>3813</Words>
  <Application>Microsoft Office PowerPoint</Application>
  <PresentationFormat>On-screen Show (4:3)</PresentationFormat>
  <Paragraphs>224</Paragraphs>
  <Slides>36</Slides>
  <Notes>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36</vt:i4>
      </vt:variant>
    </vt:vector>
  </HeadingPairs>
  <TitlesOfParts>
    <vt:vector size="47" baseType="lpstr">
      <vt:lpstr>Bahnschrift</vt:lpstr>
      <vt:lpstr>Twinkl Light</vt:lpstr>
      <vt:lpstr>Calibri</vt:lpstr>
      <vt:lpstr>Open Sans</vt:lpstr>
      <vt:lpstr>Calibri Light</vt:lpstr>
      <vt:lpstr>Symbol</vt:lpstr>
      <vt:lpstr>Wingdings</vt:lpstr>
      <vt:lpstr>Arial</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Question Box </vt:lpstr>
      <vt:lpstr>Starter </vt:lpstr>
      <vt:lpstr>Sexual Relationships </vt:lpstr>
      <vt:lpstr>Sexual Relationships </vt:lpstr>
      <vt:lpstr>Features of a Relationship </vt:lpstr>
      <vt:lpstr>PowerPoint Presentation</vt:lpstr>
      <vt:lpstr>PowerPoint Presentation</vt:lpstr>
      <vt:lpstr>Platonic, Romantic and Sexual Relationships </vt:lpstr>
      <vt:lpstr>PowerPoint Presentation</vt:lpstr>
      <vt:lpstr>Sexual Relationships </vt:lpstr>
      <vt:lpstr>Sexual Relationships </vt:lpstr>
      <vt:lpstr>Reasons for Sexual Relationships </vt:lpstr>
      <vt:lpstr>Reasons for Sexual Relationships </vt:lpstr>
      <vt:lpstr>PowerPoint Presentation</vt:lpstr>
      <vt:lpstr>PowerPoint Presentation</vt:lpstr>
      <vt:lpstr>PowerPoint Presentation</vt:lpstr>
      <vt:lpstr>PowerPoint Presentation</vt:lpstr>
      <vt:lpstr>Healthy Sexual Relationships </vt:lpstr>
      <vt:lpstr>Healthy Sexual Relationships </vt:lpstr>
      <vt:lpstr>Healthy Sexual Relationships </vt:lpstr>
      <vt:lpstr>Unhealthy and Abusive Sexual Relationships       </vt:lpstr>
      <vt:lpstr>Unhealthy Sexual Relationships       </vt:lpstr>
      <vt:lpstr>PowerPoint Presentation</vt:lpstr>
      <vt:lpstr>Abusive Sexual Relationships        </vt:lpstr>
      <vt:lpstr>Ending Sexual Relationships      </vt:lpstr>
      <vt:lpstr>Ending Sexual Relationships      </vt:lpstr>
      <vt:lpstr>Plenary      </vt:lpstr>
      <vt:lpstr>PowerPoint Presentation</vt:lpstr>
      <vt:lpstr>Further Help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 Twinkl</dc:creator>
  <cp:lastModifiedBy>Swain Fiona</cp:lastModifiedBy>
  <cp:revision>136</cp:revision>
  <dcterms:created xsi:type="dcterms:W3CDTF">2021-04-20T10:44:08Z</dcterms:created>
  <dcterms:modified xsi:type="dcterms:W3CDTF">2023-05-07T17:01:17Z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0x010100A28508ADFDBBE642B9A6935D3F0A9A25</vt:lpwstr>
  </property>
</Properties>
</file>